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145706233" r:id="rId3"/>
    <p:sldId id="319" r:id="rId4"/>
    <p:sldId id="287" r:id="rId5"/>
    <p:sldId id="2145706104" r:id="rId6"/>
    <p:sldId id="2145706232" r:id="rId7"/>
    <p:sldId id="2145706242" r:id="rId8"/>
    <p:sldId id="2145706099" r:id="rId9"/>
    <p:sldId id="2145706243" r:id="rId10"/>
    <p:sldId id="2145706217" r:id="rId11"/>
    <p:sldId id="2145706221" r:id="rId12"/>
    <p:sldId id="2145706234" r:id="rId13"/>
    <p:sldId id="2145706235" r:id="rId14"/>
    <p:sldId id="2145706237" r:id="rId15"/>
    <p:sldId id="2145706222" r:id="rId16"/>
    <p:sldId id="2145706238" r:id="rId17"/>
    <p:sldId id="2145706239" r:id="rId18"/>
    <p:sldId id="2145706224" r:id="rId19"/>
    <p:sldId id="2145706240" r:id="rId20"/>
    <p:sldId id="2145706226" r:id="rId21"/>
    <p:sldId id="2145706241" r:id="rId22"/>
    <p:sldId id="2145706227" r:id="rId23"/>
    <p:sldId id="2145706231" r:id="rId24"/>
    <p:sldId id="2145706228" r:id="rId25"/>
    <p:sldId id="21457062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337A5F-7FA3-1D40-4239-7D15E6356F60}" name="MacMahon, Kathleen (CDC/NIOSH/DSI)" initials="MK(" userId="S::kqm1@cdc.gov::af070388-e932-40fe-945f-d996d2610c05" providerId="AD"/>
  <p188:author id="{6C199064-C428-9C15-02BD-D8662A8346E0}" name="De Perio, Marie A. (CDC/NIOSH/OD)" initials="DPMA(" userId="S::HGJ1@cdc.gov::c0ec88f1-d730-4d4b-b5bd-d77bd4690932" providerId="AD"/>
  <p188:author id="{55F0A273-C957-9E5C-05FD-F42234CE86C3}" name="Dunn, Kevin L. (CDC/NIOSH/DFSE/HETAB)" initials="DKL(" userId="S::kgd8@cdc.gov::7cf15093-aa84-436d-878d-a758c0b24f23" providerId="AD"/>
  <p188:author id="{B7825078-77B1-7F38-2669-6526EC3538A0}" name="Ramsey, Jessica (CDC/NIOSH/DFSE/HETAB)" initials="RJ(" userId="S::ddq2@cdc.gov::d01f9563-8d86-4882-a89e-2efdd4917b09" providerId="AD"/>
  <p188:author id="{1F0FEEBD-E870-84C3-94FF-B5F0E191E9CA}" name="Thomas, Jerry (CDC/NCEH/DLS)" initials="TJ(" userId="S::ciq1@cdc.gov::f2fea7df-93d1-4f9b-8d44-316128e7f8ff" providerId="AD"/>
  <p188:author id="{ED7A52E2-28F3-7121-B559-2EB026143FEB}" name="Beaucham, Catherine (CDC/NIOSH/DFSE/HETAB)" initials="BC(" userId="S::htn9@cdc.gov::5257ac5f-c146-4b94-bfd6-17c3bdb5d87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922" autoAdjust="0"/>
  </p:normalViewPr>
  <p:slideViewPr>
    <p:cSldViewPr snapToGrid="0">
      <p:cViewPr varScale="1">
        <p:scale>
          <a:sx n="75" d="100"/>
          <a:sy n="75" d="100"/>
        </p:scale>
        <p:origin x="1896" y="66"/>
      </p:cViewPr>
      <p:guideLst/>
    </p:cSldViewPr>
  </p:slideViewPr>
  <p:outlineViewPr>
    <p:cViewPr>
      <p:scale>
        <a:sx n="33" d="100"/>
        <a:sy n="33" d="100"/>
      </p:scale>
      <p:origin x="0" y="-17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ucham, Catherine (CDC/NIOSH/DFSE/FRB)" userId="5257ac5f-c146-4b94-bfd6-17c3bdb5d871" providerId="ADAL" clId="{3F5CFFBE-2372-4A3D-BBBD-62E0A020BAC7}"/>
    <pc:docChg chg="delSld">
      <pc:chgData name="Beaucham, Catherine (CDC/NIOSH/DFSE/FRB)" userId="5257ac5f-c146-4b94-bfd6-17c3bdb5d871" providerId="ADAL" clId="{3F5CFFBE-2372-4A3D-BBBD-62E0A020BAC7}" dt="2024-05-13T17:13:09.408" v="0" actId="2696"/>
      <pc:docMkLst>
        <pc:docMk/>
      </pc:docMkLst>
      <pc:sldChg chg="del">
        <pc:chgData name="Beaucham, Catherine (CDC/NIOSH/DFSE/FRB)" userId="5257ac5f-c146-4b94-bfd6-17c3bdb5d871" providerId="ADAL" clId="{3F5CFFBE-2372-4A3D-BBBD-62E0A020BAC7}" dt="2024-05-13T17:13:09.408" v="0" actId="2696"/>
        <pc:sldMkLst>
          <pc:docMk/>
          <pc:sldMk cId="2485363826" sldId="501"/>
        </pc:sldMkLst>
      </pc:sldChg>
      <pc:sldMasterChg chg="delSldLayout">
        <pc:chgData name="Beaucham, Catherine (CDC/NIOSH/DFSE/FRB)" userId="5257ac5f-c146-4b94-bfd6-17c3bdb5d871" providerId="ADAL" clId="{3F5CFFBE-2372-4A3D-BBBD-62E0A020BAC7}" dt="2024-05-13T17:13:09.408" v="0" actId="2696"/>
        <pc:sldMasterMkLst>
          <pc:docMk/>
          <pc:sldMasterMk cId="3668036154" sldId="2147483648"/>
        </pc:sldMasterMkLst>
        <pc:sldLayoutChg chg="del">
          <pc:chgData name="Beaucham, Catherine (CDC/NIOSH/DFSE/FRB)" userId="5257ac5f-c146-4b94-bfd6-17c3bdb5d871" providerId="ADAL" clId="{3F5CFFBE-2372-4A3D-BBBD-62E0A020BAC7}" dt="2024-05-13T17:13:09.408" v="0" actId="2696"/>
          <pc:sldLayoutMkLst>
            <pc:docMk/>
            <pc:sldMasterMk cId="3668036154" sldId="2147483648"/>
            <pc:sldLayoutMk cId="323923639" sldId="2147483663"/>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F7930-6BD4-43F0-8F40-33B030126E5E}"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EEFE11-F0ED-47CD-BA1D-EA8537DE5360}">
      <dgm:prSet/>
      <dgm:spPr/>
      <dgm:t>
        <a:bodyPr/>
        <a:lstStyle/>
        <a:p>
          <a:pPr>
            <a:defRPr b="1"/>
          </a:pPr>
          <a:r>
            <a:rPr lang="en-US"/>
            <a:t>Work activities </a:t>
          </a:r>
        </a:p>
      </dgm:t>
    </dgm:pt>
    <dgm:pt modelId="{6DEB0D61-615D-4315-9AFB-825EAF2FB482}" type="parTrans" cxnId="{5690EE12-2414-4DFE-833C-8FB221BAEC40}">
      <dgm:prSet/>
      <dgm:spPr/>
      <dgm:t>
        <a:bodyPr/>
        <a:lstStyle/>
        <a:p>
          <a:endParaRPr lang="en-US"/>
        </a:p>
      </dgm:t>
    </dgm:pt>
    <dgm:pt modelId="{95D1E2F5-CF47-4103-A1E7-EE24A51FECA7}" type="sibTrans" cxnId="{5690EE12-2414-4DFE-833C-8FB221BAEC40}">
      <dgm:prSet/>
      <dgm:spPr/>
      <dgm:t>
        <a:bodyPr/>
        <a:lstStyle/>
        <a:p>
          <a:endParaRPr lang="en-US"/>
        </a:p>
      </dgm:t>
    </dgm:pt>
    <dgm:pt modelId="{78F827B5-7F0E-41E3-814E-9891FA798E31}">
      <dgm:prSet/>
      <dgm:spPr/>
      <dgm:t>
        <a:bodyPr/>
        <a:lstStyle/>
        <a:p>
          <a:r>
            <a:rPr lang="en-US"/>
            <a:t>Cleanup of structural debris, burn ash, and hazardous materials left behind after wildfires burned homes and businesses</a:t>
          </a:r>
        </a:p>
      </dgm:t>
    </dgm:pt>
    <dgm:pt modelId="{A5592263-AB20-4EBE-894B-EAC34700CF1D}" type="parTrans" cxnId="{13850400-48DD-434E-91D3-F6C0DDADCF52}">
      <dgm:prSet/>
      <dgm:spPr/>
      <dgm:t>
        <a:bodyPr/>
        <a:lstStyle/>
        <a:p>
          <a:endParaRPr lang="en-US"/>
        </a:p>
      </dgm:t>
    </dgm:pt>
    <dgm:pt modelId="{C6A8C225-672B-4925-9660-51CF6F4FF283}" type="sibTrans" cxnId="{13850400-48DD-434E-91D3-F6C0DDADCF52}">
      <dgm:prSet/>
      <dgm:spPr/>
      <dgm:t>
        <a:bodyPr/>
        <a:lstStyle/>
        <a:p>
          <a:endParaRPr lang="en-US"/>
        </a:p>
      </dgm:t>
    </dgm:pt>
    <dgm:pt modelId="{34BC7077-9116-4BE5-A65E-37962440E2C5}">
      <dgm:prSet/>
      <dgm:spPr/>
      <dgm:t>
        <a:bodyPr/>
        <a:lstStyle/>
        <a:p>
          <a:pPr>
            <a:defRPr b="1"/>
          </a:pPr>
          <a:r>
            <a:rPr lang="en-US"/>
            <a:t>Exposures of concern</a:t>
          </a:r>
        </a:p>
      </dgm:t>
    </dgm:pt>
    <dgm:pt modelId="{54139E7E-F7EA-4D91-86A6-60A146B35AFA}" type="parTrans" cxnId="{D3159DC6-E53B-406D-82A2-036F7FACD380}">
      <dgm:prSet/>
      <dgm:spPr/>
      <dgm:t>
        <a:bodyPr/>
        <a:lstStyle/>
        <a:p>
          <a:endParaRPr lang="en-US"/>
        </a:p>
      </dgm:t>
    </dgm:pt>
    <dgm:pt modelId="{F9CC82D6-8749-489A-85EA-B1CE76444B38}" type="sibTrans" cxnId="{D3159DC6-E53B-406D-82A2-036F7FACD380}">
      <dgm:prSet/>
      <dgm:spPr/>
      <dgm:t>
        <a:bodyPr/>
        <a:lstStyle/>
        <a:p>
          <a:endParaRPr lang="en-US"/>
        </a:p>
      </dgm:t>
    </dgm:pt>
    <dgm:pt modelId="{F1BBAAA6-D7DE-4C68-A170-475E36F103EA}">
      <dgm:prSet/>
      <dgm:spPr/>
      <dgm:t>
        <a:bodyPr/>
        <a:lstStyle/>
        <a:p>
          <a:r>
            <a:rPr lang="en-US"/>
            <a:t>Respirable crystalline silica (respirable particles have diameters of 10 micrometers or less)</a:t>
          </a:r>
        </a:p>
      </dgm:t>
    </dgm:pt>
    <dgm:pt modelId="{DD20B2DF-E600-412B-BB37-AA4925C72BB2}" type="parTrans" cxnId="{0126CD74-9A2E-452C-87F7-A40991DABEBD}">
      <dgm:prSet/>
      <dgm:spPr/>
      <dgm:t>
        <a:bodyPr/>
        <a:lstStyle/>
        <a:p>
          <a:endParaRPr lang="en-US"/>
        </a:p>
      </dgm:t>
    </dgm:pt>
    <dgm:pt modelId="{9069B759-9C42-4157-A8A6-50610EF6B164}" type="sibTrans" cxnId="{0126CD74-9A2E-452C-87F7-A40991DABEBD}">
      <dgm:prSet/>
      <dgm:spPr/>
      <dgm:t>
        <a:bodyPr/>
        <a:lstStyle/>
        <a:p>
          <a:endParaRPr lang="en-US"/>
        </a:p>
      </dgm:t>
    </dgm:pt>
    <dgm:pt modelId="{535A5DCA-E0BF-4BD1-8D51-EC32E8F79690}">
      <dgm:prSet/>
      <dgm:spPr/>
      <dgm:t>
        <a:bodyPr/>
        <a:lstStyle/>
        <a:p>
          <a:r>
            <a:rPr lang="en-US"/>
            <a:t>Asbestos</a:t>
          </a:r>
        </a:p>
      </dgm:t>
    </dgm:pt>
    <dgm:pt modelId="{DF948E66-54DB-42BA-B26D-FF5C33E23709}" type="parTrans" cxnId="{257C6C8A-6F03-4BDC-B41A-81A528975E6E}">
      <dgm:prSet/>
      <dgm:spPr/>
      <dgm:t>
        <a:bodyPr/>
        <a:lstStyle/>
        <a:p>
          <a:endParaRPr lang="en-US"/>
        </a:p>
      </dgm:t>
    </dgm:pt>
    <dgm:pt modelId="{FEEB7D68-0A0A-473F-8768-295D148898F9}" type="sibTrans" cxnId="{257C6C8A-6F03-4BDC-B41A-81A528975E6E}">
      <dgm:prSet/>
      <dgm:spPr/>
      <dgm:t>
        <a:bodyPr/>
        <a:lstStyle/>
        <a:p>
          <a:endParaRPr lang="en-US"/>
        </a:p>
      </dgm:t>
    </dgm:pt>
    <dgm:pt modelId="{51EC19E6-B442-48F8-984A-A4183A319803}">
      <dgm:prSet/>
      <dgm:spPr/>
      <dgm:t>
        <a:bodyPr/>
        <a:lstStyle/>
        <a:p>
          <a:r>
            <a:rPr lang="en-US"/>
            <a:t>Heavy metals</a:t>
          </a:r>
        </a:p>
      </dgm:t>
    </dgm:pt>
    <dgm:pt modelId="{831C6953-B947-46FA-8E1C-F9A2E040BBA0}" type="parTrans" cxnId="{82299D8E-A3E2-4890-94B1-FCCF185934AD}">
      <dgm:prSet/>
      <dgm:spPr/>
      <dgm:t>
        <a:bodyPr/>
        <a:lstStyle/>
        <a:p>
          <a:endParaRPr lang="en-US"/>
        </a:p>
      </dgm:t>
    </dgm:pt>
    <dgm:pt modelId="{4111FF27-A57F-4170-83D4-779284AC8ADE}" type="sibTrans" cxnId="{82299D8E-A3E2-4890-94B1-FCCF185934AD}">
      <dgm:prSet/>
      <dgm:spPr/>
      <dgm:t>
        <a:bodyPr/>
        <a:lstStyle/>
        <a:p>
          <a:endParaRPr lang="en-US"/>
        </a:p>
      </dgm:t>
    </dgm:pt>
    <dgm:pt modelId="{3B5A6F58-AB97-4EDE-B823-A3FCF3B62AF8}">
      <dgm:prSet/>
      <dgm:spPr/>
      <dgm:t>
        <a:bodyPr/>
        <a:lstStyle/>
        <a:p>
          <a:r>
            <a:rPr lang="en-US"/>
            <a:t>Polyaromatic hydrocarbons (PAHs)</a:t>
          </a:r>
        </a:p>
      </dgm:t>
    </dgm:pt>
    <dgm:pt modelId="{302A4C9C-09A3-4AC9-B885-788079909BCD}" type="parTrans" cxnId="{906ED870-9941-4AC7-9FDC-190E34177853}">
      <dgm:prSet/>
      <dgm:spPr/>
      <dgm:t>
        <a:bodyPr/>
        <a:lstStyle/>
        <a:p>
          <a:endParaRPr lang="en-US"/>
        </a:p>
      </dgm:t>
    </dgm:pt>
    <dgm:pt modelId="{82B998F5-712B-4BD3-81EE-254B4A729684}" type="sibTrans" cxnId="{906ED870-9941-4AC7-9FDC-190E34177853}">
      <dgm:prSet/>
      <dgm:spPr/>
      <dgm:t>
        <a:bodyPr/>
        <a:lstStyle/>
        <a:p>
          <a:endParaRPr lang="en-US"/>
        </a:p>
      </dgm:t>
    </dgm:pt>
    <dgm:pt modelId="{D73B0D35-EDC0-4280-A809-FB1CEADB2E55}" type="pres">
      <dgm:prSet presAssocID="{E7DF7930-6BD4-43F0-8F40-33B030126E5E}" presName="root" presStyleCnt="0">
        <dgm:presLayoutVars>
          <dgm:dir/>
          <dgm:resizeHandles val="exact"/>
        </dgm:presLayoutVars>
      </dgm:prSet>
      <dgm:spPr/>
    </dgm:pt>
    <dgm:pt modelId="{21905894-0061-478E-AC18-9245E2FD9622}" type="pres">
      <dgm:prSet presAssocID="{43EEFE11-F0ED-47CD-BA1D-EA8537DE5360}" presName="compNode" presStyleCnt="0"/>
      <dgm:spPr/>
    </dgm:pt>
    <dgm:pt modelId="{8C5D01A9-E0DC-4DDB-9BD8-66AF57569161}" type="pres">
      <dgm:prSet presAssocID="{43EEFE11-F0ED-47CD-BA1D-EA8537DE536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nfire"/>
        </a:ext>
      </dgm:extLst>
    </dgm:pt>
    <dgm:pt modelId="{3AA29D1A-1B8B-4C86-9598-9F288017303E}" type="pres">
      <dgm:prSet presAssocID="{43EEFE11-F0ED-47CD-BA1D-EA8537DE5360}" presName="iconSpace" presStyleCnt="0"/>
      <dgm:spPr/>
    </dgm:pt>
    <dgm:pt modelId="{4C3A4BB8-952F-438F-A8FF-5ED0F6934404}" type="pres">
      <dgm:prSet presAssocID="{43EEFE11-F0ED-47CD-BA1D-EA8537DE5360}" presName="parTx" presStyleLbl="revTx" presStyleIdx="0" presStyleCnt="4">
        <dgm:presLayoutVars>
          <dgm:chMax val="0"/>
          <dgm:chPref val="0"/>
        </dgm:presLayoutVars>
      </dgm:prSet>
      <dgm:spPr/>
    </dgm:pt>
    <dgm:pt modelId="{48427B2D-40CA-42CF-AC32-7256BDD80408}" type="pres">
      <dgm:prSet presAssocID="{43EEFE11-F0ED-47CD-BA1D-EA8537DE5360}" presName="txSpace" presStyleCnt="0"/>
      <dgm:spPr/>
    </dgm:pt>
    <dgm:pt modelId="{21419205-3661-49BB-B368-807BD7FDE36D}" type="pres">
      <dgm:prSet presAssocID="{43EEFE11-F0ED-47CD-BA1D-EA8537DE5360}" presName="desTx" presStyleLbl="revTx" presStyleIdx="1" presStyleCnt="4">
        <dgm:presLayoutVars/>
      </dgm:prSet>
      <dgm:spPr/>
    </dgm:pt>
    <dgm:pt modelId="{A2E4F32A-915E-4548-A510-0FEA4B9AA73A}" type="pres">
      <dgm:prSet presAssocID="{95D1E2F5-CF47-4103-A1E7-EE24A51FECA7}" presName="sibTrans" presStyleCnt="0"/>
      <dgm:spPr/>
    </dgm:pt>
    <dgm:pt modelId="{B1B92362-22AB-4961-859F-0239F569C903}" type="pres">
      <dgm:prSet presAssocID="{34BC7077-9116-4BE5-A65E-37962440E2C5}" presName="compNode" presStyleCnt="0"/>
      <dgm:spPr/>
    </dgm:pt>
    <dgm:pt modelId="{29CDF222-3A80-4734-AD49-D6C399B8EF8F}" type="pres">
      <dgm:prSet presAssocID="{34BC7077-9116-4BE5-A65E-37962440E2C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3F8FB76D-A3B0-47D1-803C-7A1DD2DE285A}" type="pres">
      <dgm:prSet presAssocID="{34BC7077-9116-4BE5-A65E-37962440E2C5}" presName="iconSpace" presStyleCnt="0"/>
      <dgm:spPr/>
    </dgm:pt>
    <dgm:pt modelId="{A60C93A6-9A0C-42A8-B18E-3E0566CB822B}" type="pres">
      <dgm:prSet presAssocID="{34BC7077-9116-4BE5-A65E-37962440E2C5}" presName="parTx" presStyleLbl="revTx" presStyleIdx="2" presStyleCnt="4">
        <dgm:presLayoutVars>
          <dgm:chMax val="0"/>
          <dgm:chPref val="0"/>
        </dgm:presLayoutVars>
      </dgm:prSet>
      <dgm:spPr/>
    </dgm:pt>
    <dgm:pt modelId="{8EBDEF8A-42DE-48AD-8EAE-DB47256C4D7B}" type="pres">
      <dgm:prSet presAssocID="{34BC7077-9116-4BE5-A65E-37962440E2C5}" presName="txSpace" presStyleCnt="0"/>
      <dgm:spPr/>
    </dgm:pt>
    <dgm:pt modelId="{F18C2FCB-481B-4BF1-9E7B-53C2AE310457}" type="pres">
      <dgm:prSet presAssocID="{34BC7077-9116-4BE5-A65E-37962440E2C5}" presName="desTx" presStyleLbl="revTx" presStyleIdx="3" presStyleCnt="4">
        <dgm:presLayoutVars/>
      </dgm:prSet>
      <dgm:spPr/>
    </dgm:pt>
  </dgm:ptLst>
  <dgm:cxnLst>
    <dgm:cxn modelId="{13850400-48DD-434E-91D3-F6C0DDADCF52}" srcId="{43EEFE11-F0ED-47CD-BA1D-EA8537DE5360}" destId="{78F827B5-7F0E-41E3-814E-9891FA798E31}" srcOrd="0" destOrd="0" parTransId="{A5592263-AB20-4EBE-894B-EAC34700CF1D}" sibTransId="{C6A8C225-672B-4925-9660-51CF6F4FF283}"/>
    <dgm:cxn modelId="{6E26C704-A999-4942-B545-CB3B3D07B714}" type="presOf" srcId="{535A5DCA-E0BF-4BD1-8D51-EC32E8F79690}" destId="{F18C2FCB-481B-4BF1-9E7B-53C2AE310457}" srcOrd="0" destOrd="1" presId="urn:microsoft.com/office/officeart/2018/5/layout/CenteredIconLabelDescriptionList"/>
    <dgm:cxn modelId="{5690EE12-2414-4DFE-833C-8FB221BAEC40}" srcId="{E7DF7930-6BD4-43F0-8F40-33B030126E5E}" destId="{43EEFE11-F0ED-47CD-BA1D-EA8537DE5360}" srcOrd="0" destOrd="0" parTransId="{6DEB0D61-615D-4315-9AFB-825EAF2FB482}" sibTransId="{95D1E2F5-CF47-4103-A1E7-EE24A51FECA7}"/>
    <dgm:cxn modelId="{AF4EFB26-6AB9-4696-B4C3-04177FF0984D}" type="presOf" srcId="{3B5A6F58-AB97-4EDE-B823-A3FCF3B62AF8}" destId="{F18C2FCB-481B-4BF1-9E7B-53C2AE310457}" srcOrd="0" destOrd="3" presId="urn:microsoft.com/office/officeart/2018/5/layout/CenteredIconLabelDescriptionList"/>
    <dgm:cxn modelId="{85ED4529-F149-4F84-9C84-CC073DA3FD07}" type="presOf" srcId="{43EEFE11-F0ED-47CD-BA1D-EA8537DE5360}" destId="{4C3A4BB8-952F-438F-A8FF-5ED0F6934404}" srcOrd="0" destOrd="0" presId="urn:microsoft.com/office/officeart/2018/5/layout/CenteredIconLabelDescriptionList"/>
    <dgm:cxn modelId="{202F4D37-BC60-4CAB-A7C8-BB302FDA4B1C}" type="presOf" srcId="{F1BBAAA6-D7DE-4C68-A170-475E36F103EA}" destId="{F18C2FCB-481B-4BF1-9E7B-53C2AE310457}" srcOrd="0" destOrd="0" presId="urn:microsoft.com/office/officeart/2018/5/layout/CenteredIconLabelDescriptionList"/>
    <dgm:cxn modelId="{B445875E-7946-4C7B-AD58-9961821B2588}" type="presOf" srcId="{78F827B5-7F0E-41E3-814E-9891FA798E31}" destId="{21419205-3661-49BB-B368-807BD7FDE36D}" srcOrd="0" destOrd="0" presId="urn:microsoft.com/office/officeart/2018/5/layout/CenteredIconLabelDescriptionList"/>
    <dgm:cxn modelId="{906ED870-9941-4AC7-9FDC-190E34177853}" srcId="{34BC7077-9116-4BE5-A65E-37962440E2C5}" destId="{3B5A6F58-AB97-4EDE-B823-A3FCF3B62AF8}" srcOrd="3" destOrd="0" parTransId="{302A4C9C-09A3-4AC9-B885-788079909BCD}" sibTransId="{82B998F5-712B-4BD3-81EE-254B4A729684}"/>
    <dgm:cxn modelId="{0126CD74-9A2E-452C-87F7-A40991DABEBD}" srcId="{34BC7077-9116-4BE5-A65E-37962440E2C5}" destId="{F1BBAAA6-D7DE-4C68-A170-475E36F103EA}" srcOrd="0" destOrd="0" parTransId="{DD20B2DF-E600-412B-BB37-AA4925C72BB2}" sibTransId="{9069B759-9C42-4157-A8A6-50610EF6B164}"/>
    <dgm:cxn modelId="{3ABDCF59-68E3-43D0-A1A3-0E008A3C0996}" type="presOf" srcId="{34BC7077-9116-4BE5-A65E-37962440E2C5}" destId="{A60C93A6-9A0C-42A8-B18E-3E0566CB822B}" srcOrd="0" destOrd="0" presId="urn:microsoft.com/office/officeart/2018/5/layout/CenteredIconLabelDescriptionList"/>
    <dgm:cxn modelId="{0E3CF17B-B6D5-400C-89CF-C81CF4A46A38}" type="presOf" srcId="{E7DF7930-6BD4-43F0-8F40-33B030126E5E}" destId="{D73B0D35-EDC0-4280-A809-FB1CEADB2E55}" srcOrd="0" destOrd="0" presId="urn:microsoft.com/office/officeart/2018/5/layout/CenteredIconLabelDescriptionList"/>
    <dgm:cxn modelId="{257C6C8A-6F03-4BDC-B41A-81A528975E6E}" srcId="{34BC7077-9116-4BE5-A65E-37962440E2C5}" destId="{535A5DCA-E0BF-4BD1-8D51-EC32E8F79690}" srcOrd="1" destOrd="0" parTransId="{DF948E66-54DB-42BA-B26D-FF5C33E23709}" sibTransId="{FEEB7D68-0A0A-473F-8768-295D148898F9}"/>
    <dgm:cxn modelId="{82299D8E-A3E2-4890-94B1-FCCF185934AD}" srcId="{34BC7077-9116-4BE5-A65E-37962440E2C5}" destId="{51EC19E6-B442-48F8-984A-A4183A319803}" srcOrd="2" destOrd="0" parTransId="{831C6953-B947-46FA-8E1C-F9A2E040BBA0}" sibTransId="{4111FF27-A57F-4170-83D4-779284AC8ADE}"/>
    <dgm:cxn modelId="{D3159DC6-E53B-406D-82A2-036F7FACD380}" srcId="{E7DF7930-6BD4-43F0-8F40-33B030126E5E}" destId="{34BC7077-9116-4BE5-A65E-37962440E2C5}" srcOrd="1" destOrd="0" parTransId="{54139E7E-F7EA-4D91-86A6-60A146B35AFA}" sibTransId="{F9CC82D6-8749-489A-85EA-B1CE76444B38}"/>
    <dgm:cxn modelId="{3D76F7D9-7279-46AD-A634-4AEF87534BAF}" type="presOf" srcId="{51EC19E6-B442-48F8-984A-A4183A319803}" destId="{F18C2FCB-481B-4BF1-9E7B-53C2AE310457}" srcOrd="0" destOrd="2" presId="urn:microsoft.com/office/officeart/2018/5/layout/CenteredIconLabelDescriptionList"/>
    <dgm:cxn modelId="{B66895E2-DF2C-4FA2-9E4C-D06736B10DEF}" type="presParOf" srcId="{D73B0D35-EDC0-4280-A809-FB1CEADB2E55}" destId="{21905894-0061-478E-AC18-9245E2FD9622}" srcOrd="0" destOrd="0" presId="urn:microsoft.com/office/officeart/2018/5/layout/CenteredIconLabelDescriptionList"/>
    <dgm:cxn modelId="{7E9841FA-F2AF-4427-906A-E42A59FD4BF0}" type="presParOf" srcId="{21905894-0061-478E-AC18-9245E2FD9622}" destId="{8C5D01A9-E0DC-4DDB-9BD8-66AF57569161}" srcOrd="0" destOrd="0" presId="urn:microsoft.com/office/officeart/2018/5/layout/CenteredIconLabelDescriptionList"/>
    <dgm:cxn modelId="{3E5BC820-9164-46C8-8B82-B1BA7F6479B5}" type="presParOf" srcId="{21905894-0061-478E-AC18-9245E2FD9622}" destId="{3AA29D1A-1B8B-4C86-9598-9F288017303E}" srcOrd="1" destOrd="0" presId="urn:microsoft.com/office/officeart/2018/5/layout/CenteredIconLabelDescriptionList"/>
    <dgm:cxn modelId="{5CAF57C6-FC2B-45D3-9969-259C7582749B}" type="presParOf" srcId="{21905894-0061-478E-AC18-9245E2FD9622}" destId="{4C3A4BB8-952F-438F-A8FF-5ED0F6934404}" srcOrd="2" destOrd="0" presId="urn:microsoft.com/office/officeart/2018/5/layout/CenteredIconLabelDescriptionList"/>
    <dgm:cxn modelId="{416909E9-F23C-4F45-89F8-547B53FF60AC}" type="presParOf" srcId="{21905894-0061-478E-AC18-9245E2FD9622}" destId="{48427B2D-40CA-42CF-AC32-7256BDD80408}" srcOrd="3" destOrd="0" presId="urn:microsoft.com/office/officeart/2018/5/layout/CenteredIconLabelDescriptionList"/>
    <dgm:cxn modelId="{0F061A86-BAE9-4EC3-AE2A-BE27AF0D543B}" type="presParOf" srcId="{21905894-0061-478E-AC18-9245E2FD9622}" destId="{21419205-3661-49BB-B368-807BD7FDE36D}" srcOrd="4" destOrd="0" presId="urn:microsoft.com/office/officeart/2018/5/layout/CenteredIconLabelDescriptionList"/>
    <dgm:cxn modelId="{D82813FC-B6DA-4BCD-94BC-49B6B3CDBBFB}" type="presParOf" srcId="{D73B0D35-EDC0-4280-A809-FB1CEADB2E55}" destId="{A2E4F32A-915E-4548-A510-0FEA4B9AA73A}" srcOrd="1" destOrd="0" presId="urn:microsoft.com/office/officeart/2018/5/layout/CenteredIconLabelDescriptionList"/>
    <dgm:cxn modelId="{87142005-8001-4FCA-A6F4-2CDADD336E4D}" type="presParOf" srcId="{D73B0D35-EDC0-4280-A809-FB1CEADB2E55}" destId="{B1B92362-22AB-4961-859F-0239F569C903}" srcOrd="2" destOrd="0" presId="urn:microsoft.com/office/officeart/2018/5/layout/CenteredIconLabelDescriptionList"/>
    <dgm:cxn modelId="{06CA588D-DF18-43C6-A19E-6F01AB8D6298}" type="presParOf" srcId="{B1B92362-22AB-4961-859F-0239F569C903}" destId="{29CDF222-3A80-4734-AD49-D6C399B8EF8F}" srcOrd="0" destOrd="0" presId="urn:microsoft.com/office/officeart/2018/5/layout/CenteredIconLabelDescriptionList"/>
    <dgm:cxn modelId="{1E4C6F66-F008-4116-82AB-C1D2E51D558D}" type="presParOf" srcId="{B1B92362-22AB-4961-859F-0239F569C903}" destId="{3F8FB76D-A3B0-47D1-803C-7A1DD2DE285A}" srcOrd="1" destOrd="0" presId="urn:microsoft.com/office/officeart/2018/5/layout/CenteredIconLabelDescriptionList"/>
    <dgm:cxn modelId="{EDE953DD-BECD-4F29-89B6-DFC2B1A87E95}" type="presParOf" srcId="{B1B92362-22AB-4961-859F-0239F569C903}" destId="{A60C93A6-9A0C-42A8-B18E-3E0566CB822B}" srcOrd="2" destOrd="0" presId="urn:microsoft.com/office/officeart/2018/5/layout/CenteredIconLabelDescriptionList"/>
    <dgm:cxn modelId="{0492D86C-8E8F-436C-948F-F65ACC4C4BD5}" type="presParOf" srcId="{B1B92362-22AB-4961-859F-0239F569C903}" destId="{8EBDEF8A-42DE-48AD-8EAE-DB47256C4D7B}" srcOrd="3" destOrd="0" presId="urn:microsoft.com/office/officeart/2018/5/layout/CenteredIconLabelDescriptionList"/>
    <dgm:cxn modelId="{A771715A-846A-4F07-910C-2ED4C04F6B81}" type="presParOf" srcId="{B1B92362-22AB-4961-859F-0239F569C903}" destId="{F18C2FCB-481B-4BF1-9E7B-53C2AE31045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D01A9-E0DC-4DDB-9BD8-66AF57569161}">
      <dsp:nvSpPr>
        <dsp:cNvPr id="0" name=""/>
        <dsp:cNvSpPr/>
      </dsp:nvSpPr>
      <dsp:spPr>
        <a:xfrm>
          <a:off x="2169914" y="160526"/>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3A4BB8-952F-438F-A8FF-5ED0F6934404}">
      <dsp:nvSpPr>
        <dsp:cNvPr id="0" name=""/>
        <dsp:cNvSpPr/>
      </dsp:nvSpPr>
      <dsp:spPr>
        <a:xfrm>
          <a:off x="765914" y="183901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Work activities </a:t>
          </a:r>
        </a:p>
      </dsp:txBody>
      <dsp:txXfrm>
        <a:off x="765914" y="1839011"/>
        <a:ext cx="4320000" cy="648000"/>
      </dsp:txXfrm>
    </dsp:sp>
    <dsp:sp modelId="{21419205-3661-49BB-B368-807BD7FDE36D}">
      <dsp:nvSpPr>
        <dsp:cNvPr id="0" name=""/>
        <dsp:cNvSpPr/>
      </dsp:nvSpPr>
      <dsp:spPr>
        <a:xfrm>
          <a:off x="765914" y="2564446"/>
          <a:ext cx="4320000" cy="146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Cleanup of structural debris, burn ash, and hazardous materials left behind after wildfires burned homes and businesses</a:t>
          </a:r>
        </a:p>
      </dsp:txBody>
      <dsp:txXfrm>
        <a:off x="765914" y="2564446"/>
        <a:ext cx="4320000" cy="1467832"/>
      </dsp:txXfrm>
    </dsp:sp>
    <dsp:sp modelId="{29CDF222-3A80-4734-AD49-D6C399B8EF8F}">
      <dsp:nvSpPr>
        <dsp:cNvPr id="0" name=""/>
        <dsp:cNvSpPr/>
      </dsp:nvSpPr>
      <dsp:spPr>
        <a:xfrm>
          <a:off x="7245914" y="160526"/>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0C93A6-9A0C-42A8-B18E-3E0566CB822B}">
      <dsp:nvSpPr>
        <dsp:cNvPr id="0" name=""/>
        <dsp:cNvSpPr/>
      </dsp:nvSpPr>
      <dsp:spPr>
        <a:xfrm>
          <a:off x="5841914" y="183901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Exposures of concern</a:t>
          </a:r>
        </a:p>
      </dsp:txBody>
      <dsp:txXfrm>
        <a:off x="5841914" y="1839011"/>
        <a:ext cx="4320000" cy="648000"/>
      </dsp:txXfrm>
    </dsp:sp>
    <dsp:sp modelId="{F18C2FCB-481B-4BF1-9E7B-53C2AE310457}">
      <dsp:nvSpPr>
        <dsp:cNvPr id="0" name=""/>
        <dsp:cNvSpPr/>
      </dsp:nvSpPr>
      <dsp:spPr>
        <a:xfrm>
          <a:off x="5841914" y="2564446"/>
          <a:ext cx="4320000" cy="146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Respirable crystalline silica (respirable particles have diameters of 10 micrometers or less)</a:t>
          </a:r>
        </a:p>
        <a:p>
          <a:pPr marL="0" lvl="0" indent="0" algn="ctr" defTabSz="755650">
            <a:lnSpc>
              <a:spcPct val="90000"/>
            </a:lnSpc>
            <a:spcBef>
              <a:spcPct val="0"/>
            </a:spcBef>
            <a:spcAft>
              <a:spcPct val="35000"/>
            </a:spcAft>
            <a:buNone/>
          </a:pPr>
          <a:r>
            <a:rPr lang="en-US" sz="1700" kern="1200"/>
            <a:t>Asbestos</a:t>
          </a:r>
        </a:p>
        <a:p>
          <a:pPr marL="0" lvl="0" indent="0" algn="ctr" defTabSz="755650">
            <a:lnSpc>
              <a:spcPct val="90000"/>
            </a:lnSpc>
            <a:spcBef>
              <a:spcPct val="0"/>
            </a:spcBef>
            <a:spcAft>
              <a:spcPct val="35000"/>
            </a:spcAft>
            <a:buNone/>
          </a:pPr>
          <a:r>
            <a:rPr lang="en-US" sz="1700" kern="1200"/>
            <a:t>Heavy metals</a:t>
          </a:r>
        </a:p>
        <a:p>
          <a:pPr marL="0" lvl="0" indent="0" algn="ctr" defTabSz="755650">
            <a:lnSpc>
              <a:spcPct val="90000"/>
            </a:lnSpc>
            <a:spcBef>
              <a:spcPct val="0"/>
            </a:spcBef>
            <a:spcAft>
              <a:spcPct val="35000"/>
            </a:spcAft>
            <a:buNone/>
          </a:pPr>
          <a:r>
            <a:rPr lang="en-US" sz="1700" kern="1200"/>
            <a:t>Polyaromatic hydrocarbons (PAHs)</a:t>
          </a:r>
        </a:p>
      </dsp:txBody>
      <dsp:txXfrm>
        <a:off x="5841914" y="2564446"/>
        <a:ext cx="4320000" cy="146783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E5B53-DA76-479C-8DCE-385CBF74ED5A}"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203CB-A816-47B6-A3D9-489E7C5DD25F}" type="slidenum">
              <a:rPr lang="en-US" smtClean="0"/>
              <a:t>‹#›</a:t>
            </a:fld>
            <a:endParaRPr lang="en-US"/>
          </a:p>
        </p:txBody>
      </p:sp>
    </p:spTree>
    <p:extLst>
      <p:ext uri="{BB962C8B-B14F-4D97-AF65-F5344CB8AC3E}">
        <p14:creationId xmlns:p14="http://schemas.microsoft.com/office/powerpoint/2010/main" val="3874309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Carr Fire was the sixth most destructive wildfire in California history burning 229,651 acres and destroying 1,079 residences, 22 commercial buildings, and 503 outbuildings before it was fully contained on August 30, 2018. Hazardous materials left behind in the fire debris should be removed in a safe manner to protect the cleanup workers, general public, and the environment before rebuilding can occur. Debris cleanup is typically done by construction crews consisting of operators and laborers.</a:t>
            </a:r>
          </a:p>
          <a:p>
            <a:endParaRPr lang="en-US" dirty="0"/>
          </a:p>
        </p:txBody>
      </p:sp>
      <p:sp>
        <p:nvSpPr>
          <p:cNvPr id="4" name="Slide Number Placeholder 3"/>
          <p:cNvSpPr>
            <a:spLocks noGrp="1"/>
          </p:cNvSpPr>
          <p:nvPr>
            <p:ph type="sldNum" sz="quarter" idx="5"/>
          </p:nvPr>
        </p:nvSpPr>
        <p:spPr/>
        <p:txBody>
          <a:bodyPr/>
          <a:lstStyle/>
          <a:p>
            <a:fld id="{5A1203CB-A816-47B6-A3D9-489E7C5DD25F}" type="slidenum">
              <a:rPr lang="en-US" smtClean="0"/>
              <a:t>15</a:t>
            </a:fld>
            <a:endParaRPr lang="en-US"/>
          </a:p>
        </p:txBody>
      </p:sp>
    </p:spTree>
    <p:extLst>
      <p:ext uri="{BB962C8B-B14F-4D97-AF65-F5344CB8AC3E}">
        <p14:creationId xmlns:p14="http://schemas.microsoft.com/office/powerpoint/2010/main" val="237660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Steps in </a:t>
            </a:r>
            <a:r>
              <a:rPr lang="en-US" sz="1200" kern="1200" dirty="0" err="1">
                <a:solidFill>
                  <a:schemeClr val="tx1"/>
                </a:solidFill>
                <a:effectLst/>
                <a:latin typeface="+mn-lt"/>
                <a:ea typeface="+mn-ea"/>
                <a:cs typeface="+mn-cs"/>
              </a:rPr>
              <a:t>decon</a:t>
            </a:r>
            <a:r>
              <a:rPr lang="en-US" sz="1200" kern="1200" dirty="0">
                <a:solidFill>
                  <a:schemeClr val="tx1"/>
                </a:solidFill>
                <a:effectLst/>
                <a:latin typeface="+mn-lt"/>
                <a:ea typeface="+mn-ea"/>
                <a:cs typeface="+mn-cs"/>
              </a:rPr>
              <a:t> - They first removed their boot covers (if they had them on) or walked through a boot wash. Afterwards, they remove their Tyvek suits and disposed of them in the trash can. Next, employees removed their respirators, and then removed their tight-fitting chemical resistant gloves last. The site supervisor and/or an environmental sampling technician typically remained at the table in the decontamination tent.</a:t>
            </a:r>
          </a:p>
          <a:p>
            <a:endParaRPr lang="en-US" dirty="0"/>
          </a:p>
        </p:txBody>
      </p:sp>
      <p:sp>
        <p:nvSpPr>
          <p:cNvPr id="4" name="Slide Number Placeholder 3"/>
          <p:cNvSpPr>
            <a:spLocks noGrp="1"/>
          </p:cNvSpPr>
          <p:nvPr>
            <p:ph type="sldNum" sz="quarter" idx="5"/>
          </p:nvPr>
        </p:nvSpPr>
        <p:spPr/>
        <p:txBody>
          <a:bodyPr/>
          <a:lstStyle/>
          <a:p>
            <a:fld id="{5A1203CB-A816-47B6-A3D9-489E7C5DD25F}" type="slidenum">
              <a:rPr lang="en-US" smtClean="0"/>
              <a:t>17</a:t>
            </a:fld>
            <a:endParaRPr lang="en-US"/>
          </a:p>
        </p:txBody>
      </p:sp>
    </p:spTree>
    <p:extLst>
      <p:ext uri="{BB962C8B-B14F-4D97-AF65-F5344CB8AC3E}">
        <p14:creationId xmlns:p14="http://schemas.microsoft.com/office/powerpoint/2010/main" val="12634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 was to evaluate fire debris cleanup employees’ exposure to RCS and asbestos in air, and metals and PAH in air and on the skin. </a:t>
            </a:r>
          </a:p>
          <a:p>
            <a:endParaRPr lang="en-US" dirty="0"/>
          </a:p>
          <a:p>
            <a:r>
              <a:rPr lang="en-US" dirty="0"/>
              <a:t>Full Shift personal air samples </a:t>
            </a:r>
          </a:p>
          <a:p>
            <a:pPr lvl="1"/>
            <a:r>
              <a:rPr lang="en-US" dirty="0"/>
              <a:t>Respirable crystalline silica (RCS) including quartz, cristobalite, tridymite</a:t>
            </a:r>
          </a:p>
          <a:p>
            <a:pPr lvl="1"/>
            <a:r>
              <a:rPr lang="en-US" dirty="0"/>
              <a:t>Asbestos fibers</a:t>
            </a:r>
          </a:p>
          <a:p>
            <a:pPr lvl="1"/>
            <a:r>
              <a:rPr lang="en-US" dirty="0"/>
              <a:t>Metals</a:t>
            </a:r>
          </a:p>
          <a:p>
            <a:pPr lvl="1"/>
            <a:r>
              <a:rPr lang="en-US" dirty="0"/>
              <a:t>PAHs</a:t>
            </a:r>
          </a:p>
          <a:p>
            <a:r>
              <a:rPr lang="en-US" dirty="0"/>
              <a:t>Skin wipe samples</a:t>
            </a:r>
          </a:p>
          <a:p>
            <a:pPr lvl="1"/>
            <a:r>
              <a:rPr lang="en-US" dirty="0"/>
              <a:t>Metals</a:t>
            </a:r>
          </a:p>
          <a:p>
            <a:pPr lvl="2"/>
            <a:r>
              <a:rPr lang="en-US" dirty="0"/>
              <a:t>Handwipes collected pre-shift, lunch break, post-shift</a:t>
            </a:r>
          </a:p>
          <a:p>
            <a:pPr lvl="2"/>
            <a:r>
              <a:rPr lang="en-US" dirty="0"/>
              <a:t>After handwashing (if done by employee)</a:t>
            </a:r>
          </a:p>
          <a:p>
            <a:pPr lvl="1"/>
            <a:r>
              <a:rPr lang="en-US" dirty="0"/>
              <a:t>PAHs</a:t>
            </a:r>
          </a:p>
          <a:p>
            <a:pPr lvl="2"/>
            <a:r>
              <a:rPr lang="en-US" dirty="0"/>
              <a:t>Hand and back of neck wipes collected pre-shift and post-shift (day one)</a:t>
            </a:r>
          </a:p>
          <a:p>
            <a:pPr lvl="2"/>
            <a:r>
              <a:rPr lang="en-US" dirty="0"/>
              <a:t>Hand wipes collected post-shift (day two)</a:t>
            </a:r>
          </a:p>
          <a:p>
            <a:endParaRPr lang="en-US" dirty="0"/>
          </a:p>
        </p:txBody>
      </p:sp>
      <p:sp>
        <p:nvSpPr>
          <p:cNvPr id="4" name="Slide Number Placeholder 3"/>
          <p:cNvSpPr>
            <a:spLocks noGrp="1"/>
          </p:cNvSpPr>
          <p:nvPr>
            <p:ph type="sldNum" sz="quarter" idx="5"/>
          </p:nvPr>
        </p:nvSpPr>
        <p:spPr/>
        <p:txBody>
          <a:bodyPr/>
          <a:lstStyle/>
          <a:p>
            <a:fld id="{5A1203CB-A816-47B6-A3D9-489E7C5DD25F}" type="slidenum">
              <a:rPr lang="en-US" smtClean="0"/>
              <a:t>18</a:t>
            </a:fld>
            <a:endParaRPr lang="en-US"/>
          </a:p>
        </p:txBody>
      </p:sp>
    </p:spTree>
    <p:extLst>
      <p:ext uri="{BB962C8B-B14F-4D97-AF65-F5344CB8AC3E}">
        <p14:creationId xmlns:p14="http://schemas.microsoft.com/office/powerpoint/2010/main" val="3399339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 the seven skid steer operators sampled, two had air RCS concentrations above the American Conference of Governmental Industrial Hygienists (ACGIH) threshold limit value (TLV) and OSHA action level (AL) of 25 µg/m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One of these two was also exposed above the NIOSH recommended exposure limit (REL) and OSHA permissible exposure limit (PEL) of 50 µg/m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[OSHA 2019a].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fire debris cleanup, the skid steers generated substantial visible dust clouds while moving debris into piles for removal by excavators. The skid steers were equipped with rollover cages; however, these cages were not enclosed, leaving the operator exposed to dust. We found the highest exposure on the first day of fire debris cleanup. It is likely that more dust is generated on the first day and then decreases as the burnt debris is removed.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observed that the other skid steer operator who was overexposed to RCS worked on a lot where dust suppression methods did not fully cover the worksite. This likely contributed to more dust being generated. Other factors that could influence RCS exposures include wind speed and direction and silica concentration in dust. In contrast to skid steer operators, we found that excavator operators and laborers were not overexposed to RCS. Excavator operators were enclosed in cabs, which limited their exposures, even though substantial dust was generated by the excavators.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Laborer RCS exposures were likely mitigated by the type of work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(i.e., hand picking debris and holding the water suppression hose) and by the distance maintained from the skid steers and excavators. </a:t>
            </a:r>
          </a:p>
          <a:p>
            <a:endParaRPr lang="en-US" dirty="0"/>
          </a:p>
        </p:txBody>
      </p:sp>
      <p:sp>
        <p:nvSpPr>
          <p:cNvPr id="4" name="Slide Number Placeholder 3"/>
          <p:cNvSpPr>
            <a:spLocks noGrp="1"/>
          </p:cNvSpPr>
          <p:nvPr>
            <p:ph type="sldNum" sz="quarter" idx="5"/>
          </p:nvPr>
        </p:nvSpPr>
        <p:spPr/>
        <p:txBody>
          <a:bodyPr/>
          <a:lstStyle/>
          <a:p>
            <a:fld id="{5A1203CB-A816-47B6-A3D9-489E7C5DD25F}" type="slidenum">
              <a:rPr lang="en-US" smtClean="0"/>
              <a:t>19</a:t>
            </a:fld>
            <a:endParaRPr lang="en-US"/>
          </a:p>
        </p:txBody>
      </p:sp>
    </p:spTree>
    <p:extLst>
      <p:ext uri="{BB962C8B-B14F-4D97-AF65-F5344CB8AC3E}">
        <p14:creationId xmlns:p14="http://schemas.microsoft.com/office/powerpoint/2010/main" val="3843482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detected metals on the hands of employees before the shift started, prior to lunch, and prior to going home at the end of their shift. This is a concern because of the potential for hand-to-mouth transfer of metals such as lead that can readily be absorbed into the body after ingestion. The presence of metals on hands before the start of the shift could indicate that soap and water alone are not effective in completely removing these metals, which is consistent with NIOSH research [Esswein et al. 2011]. Our interviews revealed the need for more frequent handwashing.</a:t>
            </a:r>
          </a:p>
          <a:p>
            <a:endParaRPr lang="en-US" dirty="0"/>
          </a:p>
        </p:txBody>
      </p:sp>
      <p:sp>
        <p:nvSpPr>
          <p:cNvPr id="4" name="Slide Number Placeholder 3"/>
          <p:cNvSpPr>
            <a:spLocks noGrp="1"/>
          </p:cNvSpPr>
          <p:nvPr>
            <p:ph type="sldNum" sz="quarter" idx="5"/>
          </p:nvPr>
        </p:nvSpPr>
        <p:spPr/>
        <p:txBody>
          <a:bodyPr/>
          <a:lstStyle/>
          <a:p>
            <a:fld id="{5A1203CB-A816-47B6-A3D9-489E7C5DD25F}" type="slidenum">
              <a:rPr lang="en-US" smtClean="0"/>
              <a:t>20</a:t>
            </a:fld>
            <a:endParaRPr lang="en-US"/>
          </a:p>
        </p:txBody>
      </p:sp>
    </p:spTree>
    <p:extLst>
      <p:ext uri="{BB962C8B-B14F-4D97-AF65-F5344CB8AC3E}">
        <p14:creationId xmlns:p14="http://schemas.microsoft.com/office/powerpoint/2010/main" val="291470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Excavator and skid steer generated fairly large dust clouds</a:t>
            </a:r>
          </a:p>
          <a:p>
            <a:pPr lvl="1"/>
            <a:r>
              <a:rPr lang="en-US" dirty="0"/>
              <a:t>Especially when felling chimneys (excavator), breaking concrete (excavator), and piling up debris (skid steer)</a:t>
            </a:r>
          </a:p>
          <a:p>
            <a:r>
              <a:rPr lang="en-US" sz="1200" kern="1200" dirty="0">
                <a:solidFill>
                  <a:schemeClr val="tx1"/>
                </a:solidFill>
                <a:effectLst/>
                <a:latin typeface="+mn-lt"/>
                <a:ea typeface="+mn-ea"/>
                <a:cs typeface="+mn-cs"/>
              </a:rPr>
              <a:t>One of the primary activities done by laborers was dust suppression using a handheld hose attached to a “water buffalo,” which is a tank holding about 100 gallons of water that could be transported from lot to lot on the back of a small trailer.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Homeowners or construction companies independently working on nearby lots did not always follow safety procedures or use water suppression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some neighborhoods, we observed a large tanker truck full of water. This truck drove through the neighborhood and wet all of the damaged structures throughout the area using a large hose with a directional spray attachment. This was to ensure that all lots were wet for dust suppression even if they were not being worked on. This tanker truck was also used when felling a chimney near the back of the lot footprint. The laborer’s handheld spray could not reach the top of the chimney, so they would not fell the chimney until dust suppression was made available.</a:t>
            </a:r>
          </a:p>
          <a:p>
            <a:pPr lvl="1"/>
            <a:br>
              <a:rPr lang="en-US" dirty="0"/>
            </a:br>
            <a:endParaRPr lang="en-US" dirty="0"/>
          </a:p>
          <a:p>
            <a:r>
              <a:rPr lang="en-US" dirty="0"/>
              <a:t>Airborne dust particularly visible</a:t>
            </a:r>
          </a:p>
          <a:p>
            <a:pPr lvl="1"/>
            <a:r>
              <a:rPr lang="en-US" dirty="0"/>
              <a:t>When the dust suppression methods were not in use</a:t>
            </a:r>
          </a:p>
          <a:p>
            <a:pPr lvl="1"/>
            <a:r>
              <a:rPr lang="en-US" dirty="0"/>
              <a:t>When water spray was not able to reach work areas where activities generated dust</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5A1203CB-A816-47B6-A3D9-489E7C5DD25F}" type="slidenum">
              <a:rPr lang="en-US" smtClean="0"/>
              <a:t>21</a:t>
            </a:fld>
            <a:endParaRPr lang="en-US"/>
          </a:p>
        </p:txBody>
      </p:sp>
    </p:spTree>
    <p:extLst>
      <p:ext uri="{BB962C8B-B14F-4D97-AF65-F5344CB8AC3E}">
        <p14:creationId xmlns:p14="http://schemas.microsoft.com/office/powerpoint/2010/main" val="201324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water spray is consistently used</a:t>
            </a:r>
          </a:p>
          <a:p>
            <a:r>
              <a:rPr lang="en-US" dirty="0"/>
              <a:t>Improve silica education</a:t>
            </a:r>
          </a:p>
          <a:p>
            <a:r>
              <a:rPr lang="en-US" dirty="0"/>
              <a:t>Develop a medical monitoring program</a:t>
            </a:r>
          </a:p>
          <a:p>
            <a:r>
              <a:rPr lang="en-US" dirty="0"/>
              <a:t>Add handwashing facilities and lead-removal handwipes at the decontamination tent</a:t>
            </a:r>
          </a:p>
          <a:p>
            <a:r>
              <a:rPr lang="en-US" dirty="0"/>
              <a:t>Require employees to wash their hands after leaving the lot footprint and before eating and drinking or smoking</a:t>
            </a:r>
          </a:p>
          <a:p>
            <a:r>
              <a:rPr lang="en-US" dirty="0"/>
              <a:t>Require employees to change shoes prior to going home to avoid tracking dust containing lead and other heavy metals home</a:t>
            </a:r>
          </a:p>
          <a:p>
            <a:r>
              <a:rPr lang="en-US" dirty="0"/>
              <a:t>Provide only nitrile gloves to employees</a:t>
            </a:r>
          </a:p>
          <a:p>
            <a:r>
              <a:rPr lang="en-US" dirty="0"/>
              <a:t>Ensure methods used to decontaminate footwear on exiting the lot are adequate and followed</a:t>
            </a:r>
          </a:p>
          <a:p>
            <a:r>
              <a:rPr lang="en-US" dirty="0"/>
              <a:t>Ensure all task forces comply with the respiratory protection standard</a:t>
            </a:r>
          </a:p>
          <a:p>
            <a:r>
              <a:rPr lang="en-US" dirty="0"/>
              <a:t>Ensure all employees who are exposed to hazardous levels of noise are protected.</a:t>
            </a:r>
          </a:p>
        </p:txBody>
      </p:sp>
      <p:sp>
        <p:nvSpPr>
          <p:cNvPr id="4" name="Slide Number Placeholder 3"/>
          <p:cNvSpPr>
            <a:spLocks noGrp="1"/>
          </p:cNvSpPr>
          <p:nvPr>
            <p:ph type="sldNum" sz="quarter" idx="5"/>
          </p:nvPr>
        </p:nvSpPr>
        <p:spPr/>
        <p:txBody>
          <a:bodyPr/>
          <a:lstStyle/>
          <a:p>
            <a:fld id="{5A1203CB-A816-47B6-A3D9-489E7C5DD25F}" type="slidenum">
              <a:rPr lang="en-US" smtClean="0"/>
              <a:t>23</a:t>
            </a:fld>
            <a:endParaRPr lang="en-US"/>
          </a:p>
        </p:txBody>
      </p:sp>
    </p:spTree>
    <p:extLst>
      <p:ext uri="{BB962C8B-B14F-4D97-AF65-F5344CB8AC3E}">
        <p14:creationId xmlns:p14="http://schemas.microsoft.com/office/powerpoint/2010/main" val="325467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let me know if you have any questions, now, or you can contact me at any time. Thank you!</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25</a:t>
            </a:fld>
            <a:endParaRPr lang="en-US" dirty="0"/>
          </a:p>
        </p:txBody>
      </p:sp>
    </p:spTree>
    <p:extLst>
      <p:ext uri="{BB962C8B-B14F-4D97-AF65-F5344CB8AC3E}">
        <p14:creationId xmlns:p14="http://schemas.microsoft.com/office/powerpoint/2010/main" val="163106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 NIOSH is </a:t>
            </a:r>
            <a:r>
              <a:rPr lang="en-US"/>
              <a:t>before this.</a:t>
            </a:r>
          </a:p>
        </p:txBody>
      </p:sp>
      <p:sp>
        <p:nvSpPr>
          <p:cNvPr id="4" name="Slide Number Placeholder 3"/>
          <p:cNvSpPr>
            <a:spLocks noGrp="1"/>
          </p:cNvSpPr>
          <p:nvPr>
            <p:ph type="sldNum" sz="quarter" idx="5"/>
          </p:nvPr>
        </p:nvSpPr>
        <p:spPr/>
        <p:txBody>
          <a:bodyPr/>
          <a:lstStyle/>
          <a:p>
            <a:fld id="{5A1203CB-A816-47B6-A3D9-489E7C5DD25F}" type="slidenum">
              <a:rPr lang="en-US" smtClean="0"/>
              <a:t>2</a:t>
            </a:fld>
            <a:endParaRPr lang="en-US"/>
          </a:p>
        </p:txBody>
      </p:sp>
    </p:spTree>
    <p:extLst>
      <p:ext uri="{BB962C8B-B14F-4D97-AF65-F5344CB8AC3E}">
        <p14:creationId xmlns:p14="http://schemas.microsoft.com/office/powerpoint/2010/main" val="167420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Fires</a:t>
            </a:r>
            <a:r>
              <a:rPr lang="en-US" baseline="0" dirty="0"/>
              <a:t> are full of contaminants, especially with the newer residential structures containing more plastics and flame retardants.  Products of combustion primarily contain things like Polycyclic Aromatic Hydrocarbons (PAHs), and Volatile Organic Compounds (VOCs), many of which are known carcinogens or probable human carcinogens.</a:t>
            </a:r>
            <a:endParaRPr lang="en-US" dirty="0"/>
          </a:p>
          <a:p>
            <a:endParaRPr lang="en-US" dirty="0"/>
          </a:p>
          <a:p>
            <a:r>
              <a:rPr lang="en-US" dirty="0"/>
              <a:t>PAHs have been measured in several firefighter exposure studies (produced during fire, air, dermal, and biological sampling methods exist)</a:t>
            </a:r>
          </a:p>
          <a:p>
            <a:r>
              <a:rPr lang="en-US" dirty="0"/>
              <a:t>Note that burning synthetic materials will also produce PAHs, VOCs, aldehydes. Diesel exhaust is its own category really.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01CB03F-8EAA-4C13-8876-F6FC469AA6A1}" type="slidenum">
              <a:rPr lang="en-US" smtClean="0"/>
              <a:t>3</a:t>
            </a:fld>
            <a:endParaRPr lang="en-US"/>
          </a:p>
        </p:txBody>
      </p:sp>
    </p:spTree>
    <p:extLst>
      <p:ext uri="{BB962C8B-B14F-4D97-AF65-F5344CB8AC3E}">
        <p14:creationId xmlns:p14="http://schemas.microsoft.com/office/powerpoint/2010/main" val="2380368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materials include Heavy Metals (Lead,</a:t>
            </a:r>
            <a:r>
              <a:rPr lang="en-US" baseline="0" dirty="0"/>
              <a:t> Cadmium, Nickel, Mercury, Arsenic, and many </a:t>
            </a:r>
            <a:r>
              <a:rPr lang="en-US" baseline="0" dirty="0" err="1"/>
              <a:t>many</a:t>
            </a:r>
            <a:r>
              <a:rPr lang="en-US" baseline="0" dirty="0"/>
              <a:t> more....  Especially during urban/rural interface fires.</a:t>
            </a:r>
          </a:p>
          <a:p>
            <a:endParaRPr lang="en-US" baseline="0" dirty="0"/>
          </a:p>
          <a:p>
            <a:r>
              <a:rPr lang="en-US" baseline="0" dirty="0"/>
              <a:t>Urban/Rural are especially challenging due to the way that Wildland Firefighters work which is often without respiratory protection.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76B98-A0DE-49B1-94F1-50E8A7813D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43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there are over 1.1 million firefighters that protect our homes, communities, and environments.</a:t>
            </a:r>
          </a:p>
          <a:p>
            <a:r>
              <a:rPr lang="en-US" dirty="0"/>
              <a:t>Every year these FFs respond to roughly 1.4 million fires, a half a million of which are burning structures. </a:t>
            </a:r>
          </a:p>
          <a:p>
            <a:r>
              <a:rPr lang="en-US" dirty="0"/>
              <a:t>Exposure studies have shown that there are hundreds of compounds released from burning materials. Over a dozen known carcinogens have been identified on the fireground; and even more probable and possible carcinogens have been measured as well. </a:t>
            </a:r>
          </a:p>
          <a:p>
            <a:endParaRPr lang="en-US" dirty="0"/>
          </a:p>
          <a:p>
            <a:r>
              <a:rPr lang="en-US" dirty="0"/>
              <a:t>This is an exposure pathway diagram and illustrates just how complicated the exposure process can be. It’s not just what firefighters may inhale during a response, but also what may contaminate their PPE and equipment, transfer to their skin, off-gas from their gear, and so 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B130-6289-4F52-9384-E932FA814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07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Medium Cond" panose="020B0606030402020204" pitchFamily="34" charset="0"/>
              </a:rPr>
              <a:t>The goal of this National Firefighter Registry is to track cancer &amp; risk factors over time to better understand the link between workplace exposures and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ranklin Gothic Medium Cond" panose="020B06060304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Medium Cond" panose="020B0606030402020204" pitchFamily="34" charset="0"/>
              </a:rPr>
              <a:t>Our Mission is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Medium Cond" panose="020B0606030402020204" pitchFamily="34" charset="0"/>
              </a:rPr>
              <a:t>And our Vision is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ranklin Gothic Medium Cond" panose="020B06060304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Medium Cond" panose="020B0606030402020204" pitchFamily="34" charset="0"/>
              </a:rPr>
              <a:t>Lastly, with input and guidance from our NFR Subcommittee (a Federal advisory committee consisting of fire service, medical, and scientific professionals), we established several primary </a:t>
            </a:r>
            <a:r>
              <a:rPr lang="en-US" sz="1200" b="1" dirty="0">
                <a:latin typeface="Franklin Gothic Medium Cond" panose="020B0606030402020204" pitchFamily="34" charset="0"/>
              </a:rPr>
              <a:t>components</a:t>
            </a:r>
            <a:r>
              <a:rPr lang="en-US" sz="1200" dirty="0">
                <a:latin typeface="Franklin Gothic Medium Cond" panose="020B0606030402020204" pitchFamily="34" charset="0"/>
              </a:rPr>
              <a:t> of the NFR.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ranklin Gothic Medium Cond" panose="020B0606030402020204" pitchFamily="34" charset="0"/>
            </a:endParaRPr>
          </a:p>
          <a:p>
            <a:endParaRPr lang="en-US" sz="1200" dirty="0">
              <a:latin typeface="Franklin Gothic Medium Cond" panose="020B06060304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B130-6289-4F52-9384-E932FA814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37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Other products of combustion: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(Blood) Dioxins </a:t>
            </a:r>
          </a:p>
          <a:p>
            <a:endParaRPr lang="en-US" baseline="0" dirty="0"/>
          </a:p>
          <a:p>
            <a:r>
              <a:rPr lang="en-US" baseline="0" dirty="0"/>
              <a:t>(Urine) Polycyclic aromatic hydrocarbons: </a:t>
            </a:r>
            <a:r>
              <a:rPr lang="en-US" b="0" i="0" dirty="0">
                <a:solidFill>
                  <a:srgbClr val="333333"/>
                </a:solidFill>
                <a:effectLst/>
                <a:latin typeface="Open Sans" panose="020B0606030504020204" pitchFamily="34" charset="0"/>
              </a:rPr>
              <a:t>PAHs are formed during the pyrolysis and incomplete combustion of organic matter and originated from different natural sources such as fires and volcanic eruptions and anthropogenic sources including burning of wood, agricultural residues, and fossil fuels such as petroleum, coal tar, and gas as well as industrial and traffic emissions sources </a:t>
            </a:r>
          </a:p>
          <a:p>
            <a:endParaRPr lang="en-US" baseline="0" dirty="0"/>
          </a:p>
          <a:p>
            <a:r>
              <a:rPr lang="en-US" baseline="0" dirty="0"/>
              <a:t>(Urine) VOCs –benzene, toluene, ethylbenzene, xylene, styrene, and </a:t>
            </a:r>
            <a:r>
              <a:rPr lang="en-US" baseline="0" dirty="0" err="1"/>
              <a:t>decane</a:t>
            </a:r>
            <a:r>
              <a:rPr lang="en-US" baseline="0" dirty="0"/>
              <a:t>: </a:t>
            </a:r>
            <a:r>
              <a:rPr lang="en-US" b="0" i="0" dirty="0">
                <a:solidFill>
                  <a:srgbClr val="333333"/>
                </a:solidFill>
                <a:effectLst/>
                <a:latin typeface="Open Sans" panose="020B0606030504020204" pitchFamily="34" charset="0"/>
              </a:rPr>
              <a:t>Firefighters may be exposed to BTEX during the burning of VOCs-containing materials, principally during structure fires such as residential, industrial or oil wells facilities training exercises and prescribed forest fires, which frequently use diesel fuel, heating oil, plywood, pallet, straw, firewood, and particle chipboard as fuels </a:t>
            </a:r>
            <a:endParaRPr lang="en-US" baseline="0" dirty="0"/>
          </a:p>
          <a:p>
            <a:endParaRPr lang="en-US" baseline="0" dirty="0"/>
          </a:p>
          <a:p>
            <a:r>
              <a:rPr lang="en-US" baseline="0" dirty="0"/>
              <a:t>(Urine/Blood) Other metals:</a:t>
            </a:r>
          </a:p>
          <a:p>
            <a:r>
              <a:rPr lang="en-US" baseline="0" dirty="0"/>
              <a:t>-Lithium</a:t>
            </a:r>
          </a:p>
          <a:p>
            <a:r>
              <a:rPr lang="en-US" baseline="0" dirty="0"/>
              <a:t>-Mercury</a:t>
            </a:r>
          </a:p>
          <a:p>
            <a:endParaRPr lang="en-US" baseline="0" dirty="0"/>
          </a:p>
          <a:p>
            <a:r>
              <a:rPr lang="en-US" b="0" i="0" dirty="0">
                <a:solidFill>
                  <a:srgbClr val="333333"/>
                </a:solidFill>
                <a:effectLst/>
                <a:latin typeface="Open Sans" panose="020B0606030504020204" pitchFamily="34" charset="0"/>
              </a:rPr>
              <a:t>(Urine) Unmetabolized phthalates, phenols, pyrethroid pesticides and several herbicides from the </a:t>
            </a:r>
            <a:r>
              <a:rPr lang="en-US" b="0" i="0" dirty="0" err="1">
                <a:solidFill>
                  <a:srgbClr val="333333"/>
                </a:solidFill>
                <a:effectLst/>
                <a:latin typeface="Open Sans" panose="020B0606030504020204" pitchFamily="34" charset="0"/>
              </a:rPr>
              <a:t>chlorophenoxyacetic</a:t>
            </a:r>
            <a:r>
              <a:rPr lang="en-US" b="0" i="0" dirty="0">
                <a:solidFill>
                  <a:srgbClr val="333333"/>
                </a:solidFill>
                <a:effectLst/>
                <a:latin typeface="Open Sans" panose="020B0606030504020204" pitchFamily="34" charset="0"/>
              </a:rPr>
              <a:t> acids family and metabolized organophosphorus insecticides, and dioxins pollutants were characterized in the urine of firefighters</a:t>
            </a:r>
            <a:endParaRPr lang="en-US" baseline="0" dirty="0"/>
          </a:p>
          <a:p>
            <a:endParaRPr lang="en-US" baseline="0" dirty="0"/>
          </a:p>
        </p:txBody>
      </p:sp>
      <p:sp>
        <p:nvSpPr>
          <p:cNvPr id="4" name="Slide Number Placeholder 3"/>
          <p:cNvSpPr>
            <a:spLocks noGrp="1"/>
          </p:cNvSpPr>
          <p:nvPr>
            <p:ph type="sldNum" sz="quarter" idx="5"/>
          </p:nvPr>
        </p:nvSpPr>
        <p:spPr/>
        <p:txBody>
          <a:bodyPr/>
          <a:lstStyle/>
          <a:p>
            <a:fld id="{8E0B1A84-1064-475D-A7F3-641717E581C9}" type="slidenum">
              <a:rPr lang="en-US" smtClean="0"/>
              <a:t>10</a:t>
            </a:fld>
            <a:endParaRPr lang="en-US"/>
          </a:p>
        </p:txBody>
      </p:sp>
    </p:spTree>
    <p:extLst>
      <p:ext uri="{BB962C8B-B14F-4D97-AF65-F5344CB8AC3E}">
        <p14:creationId xmlns:p14="http://schemas.microsoft.com/office/powerpoint/2010/main" val="3889548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consideration for wildfire exposures include after the fires have been extinguished.  What has been left behind can still contain plenty of hazards.</a:t>
            </a:r>
          </a:p>
        </p:txBody>
      </p:sp>
      <p:sp>
        <p:nvSpPr>
          <p:cNvPr id="4" name="Slide Number Placeholder 3"/>
          <p:cNvSpPr>
            <a:spLocks noGrp="1"/>
          </p:cNvSpPr>
          <p:nvPr>
            <p:ph type="sldNum" sz="quarter" idx="5"/>
          </p:nvPr>
        </p:nvSpPr>
        <p:spPr/>
        <p:txBody>
          <a:bodyPr/>
          <a:lstStyle/>
          <a:p>
            <a:fld id="{5A1203CB-A816-47B6-A3D9-489E7C5DD25F}" type="slidenum">
              <a:rPr lang="en-US" smtClean="0"/>
              <a:t>11</a:t>
            </a:fld>
            <a:endParaRPr lang="en-US"/>
          </a:p>
        </p:txBody>
      </p:sp>
    </p:spTree>
    <p:extLst>
      <p:ext uri="{BB962C8B-B14F-4D97-AF65-F5344CB8AC3E}">
        <p14:creationId xmlns:p14="http://schemas.microsoft.com/office/powerpoint/2010/main" val="120053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Remnants of burned building materials and contents</a:t>
            </a:r>
          </a:p>
          <a:p>
            <a:pPr lvl="1"/>
            <a:r>
              <a:rPr lang="en-US" dirty="0"/>
              <a:t>Respirable crystalline silica from concrete, walls, roofing tiles, naturally occurring in rocks or soils</a:t>
            </a:r>
          </a:p>
          <a:p>
            <a:pPr lvl="1"/>
            <a:r>
              <a:rPr lang="en-US" dirty="0"/>
              <a:t>Asbestos (depending on age of building)</a:t>
            </a:r>
          </a:p>
          <a:p>
            <a:pPr lvl="1"/>
            <a:r>
              <a:rPr lang="en-US" dirty="0"/>
              <a:t>Metals (lead, cadmium, chromium, copper, iron, manganese, nickel, silver, zinc, aluminum, and others) from electronics, vehicles, appliances, or other building contents</a:t>
            </a:r>
          </a:p>
          <a:p>
            <a:pPr lvl="1"/>
            <a:r>
              <a:rPr lang="en-US" dirty="0"/>
              <a:t>PAHs from soot and burn ash</a:t>
            </a:r>
          </a:p>
          <a:p>
            <a:endParaRPr lang="en-US" dirty="0"/>
          </a:p>
          <a:p>
            <a:r>
              <a:rPr lang="en-US" dirty="0"/>
              <a:t>Other exposures include:</a:t>
            </a:r>
          </a:p>
          <a:p>
            <a:r>
              <a:rPr lang="en-US" dirty="0"/>
              <a:t>Noise and safety hazards from heavy equipment (front end loaders, excavators, and backhoes)</a:t>
            </a:r>
          </a:p>
          <a:p>
            <a:pPr lvl="1"/>
            <a:r>
              <a:rPr lang="en-US" dirty="0"/>
              <a:t>Remove chimney stacks, pull down standing walls, break concrete foundations, remove fallen trees, load debris and potentially contaminated soil, level lot</a:t>
            </a:r>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5A1203CB-A816-47B6-A3D9-489E7C5DD25F}" type="slidenum">
              <a:rPr lang="en-US" smtClean="0"/>
              <a:t>13</a:t>
            </a:fld>
            <a:endParaRPr lang="en-US"/>
          </a:p>
        </p:txBody>
      </p:sp>
    </p:spTree>
    <p:extLst>
      <p:ext uri="{BB962C8B-B14F-4D97-AF65-F5344CB8AC3E}">
        <p14:creationId xmlns:p14="http://schemas.microsoft.com/office/powerpoint/2010/main" val="4197599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A82AD-86AA-CF90-F56A-661A7D38D0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4B1B9D-3AB9-4FB0-3EB5-8A6487ADBD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FC61CD-3F33-DC10-C2D8-73DEEC857595}"/>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5" name="Footer Placeholder 4">
            <a:extLst>
              <a:ext uri="{FF2B5EF4-FFF2-40B4-BE49-F238E27FC236}">
                <a16:creationId xmlns:a16="http://schemas.microsoft.com/office/drawing/2014/main" id="{A98AF99E-9CE9-8C34-7643-9537F3A84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C6FA0-20BF-B35B-8A1E-3088D707A15C}"/>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797079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E8DB5-E3A8-1AF8-C941-35174BA22B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048F0E-689A-7087-B405-EA80153C3B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93AE0-B4B6-00A5-E118-FFF40B6D8773}"/>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5" name="Footer Placeholder 4">
            <a:extLst>
              <a:ext uri="{FF2B5EF4-FFF2-40B4-BE49-F238E27FC236}">
                <a16:creationId xmlns:a16="http://schemas.microsoft.com/office/drawing/2014/main" id="{94EFA005-D873-F3A6-A353-793A34CD8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949E1-665F-708B-6F32-E64A1FB359EE}"/>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8933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E77317-7206-A987-726F-974081650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BC88D6-26BF-B416-9BC3-B82D49A27D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DDF4-1136-7890-FF54-B4D035CD50D5}"/>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5" name="Footer Placeholder 4">
            <a:extLst>
              <a:ext uri="{FF2B5EF4-FFF2-40B4-BE49-F238E27FC236}">
                <a16:creationId xmlns:a16="http://schemas.microsoft.com/office/drawing/2014/main" id="{14755A7E-019F-2BD6-E18C-E2E214D76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E6C3F-FD84-8745-3924-238ED8BEF711}"/>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424552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695E4A"/>
                </a:solidFill>
                <a:effectLst/>
                <a:latin typeface="Calibri" pitchFamily="34" charset="0"/>
              </a:defRPr>
            </a:lvl1pPr>
          </a:lstStyle>
          <a:p>
            <a:r>
              <a:rPr lang="en-US" dirty="0"/>
              <a:t>Bottom band: NIOSH</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35"/>
          <a:stretch/>
        </p:blipFill>
        <p:spPr>
          <a:xfrm>
            <a:off x="0" y="6679434"/>
            <a:ext cx="12192000" cy="178567"/>
          </a:xfrm>
          <a:prstGeom prst="rect">
            <a:avLst/>
          </a:prstGeom>
        </p:spPr>
      </p:pic>
      <p:sp>
        <p:nvSpPr>
          <p:cNvPr id="6" name="TextBox 5"/>
          <p:cNvSpPr txBox="1"/>
          <p:nvPr userDrawn="1"/>
        </p:nvSpPr>
        <p:spPr>
          <a:xfrm>
            <a:off x="953036" y="1751527"/>
            <a:ext cx="8457128" cy="830997"/>
          </a:xfrm>
          <a:prstGeom prst="rect">
            <a:avLst/>
          </a:prstGeom>
          <a:noFill/>
        </p:spPr>
        <p:txBody>
          <a:bodyPr wrap="square" rtlCol="0">
            <a:spAutoFit/>
          </a:bodyPr>
          <a:lstStyle/>
          <a:p>
            <a:pPr marL="380990" indent="-380990">
              <a:buFont typeface="Arial" panose="020B0604020202020204" pitchFamily="34" charset="0"/>
              <a:buChar char="•"/>
            </a:pPr>
            <a:endParaRPr lang="en-US" sz="2400" dirty="0">
              <a:solidFill>
                <a:srgbClr val="000000"/>
              </a:solidFill>
              <a:latin typeface="Calibri" panose="020F0502020204030204" pitchFamily="34" charset="0"/>
            </a:endParaRPr>
          </a:p>
          <a:p>
            <a:pPr marL="990575" lvl="1" indent="-380990">
              <a:buClr>
                <a:schemeClr val="accent3"/>
              </a:buClr>
              <a:buFont typeface="Arial" panose="020B0604020202020204" pitchFamily="34" charset="0"/>
              <a:buChar char="•"/>
            </a:pPr>
            <a:endParaRPr lang="en-US" sz="2400" dirty="0">
              <a:solidFill>
                <a:srgbClr val="000000"/>
              </a:solidFill>
              <a:latin typeface="Calibri" panose="020F0502020204030204" pitchFamily="34" charset="0"/>
            </a:endParaRPr>
          </a:p>
        </p:txBody>
      </p:sp>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695E4A"/>
              </a:buClr>
              <a:buFont typeface="Wingdings" panose="05000000000000000000" pitchFamily="2" charset="2"/>
              <a:buChar char="§"/>
              <a:defRPr sz="2667">
                <a:solidFill>
                  <a:schemeClr val="accent4">
                    <a:lumMod val="75000"/>
                  </a:schemeClr>
                </a:solidFill>
              </a:defRPr>
            </a:lvl1pPr>
            <a:lvl2pPr>
              <a:buClr>
                <a:schemeClr val="accent3"/>
              </a:buClr>
              <a:defRPr sz="2667">
                <a:solidFill>
                  <a:schemeClr val="accent4">
                    <a:lumMod val="75000"/>
                  </a:schemeClr>
                </a:solidFill>
              </a:defRPr>
            </a:lvl2pPr>
            <a:lvl3pPr>
              <a:buClr>
                <a:srgbClr val="00B0F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86654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NIOSH">
    <p:bg>
      <p:bgPr>
        <a:solidFill>
          <a:schemeClr val="bg2"/>
        </a:solidFill>
        <a:effectLst/>
      </p:bgPr>
    </p:bg>
    <p:spTree>
      <p:nvGrpSpPr>
        <p:cNvPr id="1" name=""/>
        <p:cNvGrpSpPr/>
        <p:nvPr/>
      </p:nvGrpSpPr>
      <p:grpSpPr>
        <a:xfrm>
          <a:off x="0" y="0"/>
          <a:ext cx="0" cy="0"/>
          <a:chOff x="0" y="0"/>
          <a:chExt cx="0" cy="0"/>
        </a:xfrm>
      </p:grpSpPr>
      <p:pic>
        <p:nvPicPr>
          <p:cNvPr id="5" name="Picture 4"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86328"/>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695E4A"/>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695E4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695E4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4"/>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National Institute for Occupational Safety and Health</a:t>
            </a:r>
          </a:p>
        </p:txBody>
      </p:sp>
    </p:spTree>
    <p:extLst>
      <p:ext uri="{BB962C8B-B14F-4D97-AF65-F5344CB8AC3E}">
        <p14:creationId xmlns:p14="http://schemas.microsoft.com/office/powerpoint/2010/main" val="33842645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 name="Picture 1"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60048"/>
            <a:ext cx="12192000" cy="1192368"/>
          </a:xfrm>
          <a:prstGeom prst="rect">
            <a:avLst/>
          </a:prstGeom>
        </p:spPr>
      </p:pic>
    </p:spTree>
    <p:extLst>
      <p:ext uri="{BB962C8B-B14F-4D97-AF65-F5344CB8AC3E}">
        <p14:creationId xmlns:p14="http://schemas.microsoft.com/office/powerpoint/2010/main" val="25332863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A6F46-8E69-3846-EF14-0BCF8DCA76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B4D67-3E8F-2BD5-6469-03BD2E9778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10BED-218D-8CCA-D705-358D88FD2483}"/>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5" name="Footer Placeholder 4">
            <a:extLst>
              <a:ext uri="{FF2B5EF4-FFF2-40B4-BE49-F238E27FC236}">
                <a16:creationId xmlns:a16="http://schemas.microsoft.com/office/drawing/2014/main" id="{7C8BAB19-D2A9-35A2-2C06-80A21A4EB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FCCF4-6D9C-5F4D-0A87-DD91288FBF26}"/>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403157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B842-0B69-8988-4B51-6A54C0EDDC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218DB-1C2E-734C-3366-7A44A6FDEE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E52D0-C92D-3D13-C209-D9690BFDBE0D}"/>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5" name="Footer Placeholder 4">
            <a:extLst>
              <a:ext uri="{FF2B5EF4-FFF2-40B4-BE49-F238E27FC236}">
                <a16:creationId xmlns:a16="http://schemas.microsoft.com/office/drawing/2014/main" id="{B189DDDF-834F-8FF3-914F-EB56CDC08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AD90C-AB3B-ECC6-981F-3174E21DDA9A}"/>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3941253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567C-C9B3-6D14-74A8-536F66731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ECD5B-7D1B-7633-4236-C46FC4580C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6E898-3F2F-AE8E-05EB-EB1C71AF0C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CCF0BD-E2F8-5EE2-CE0A-4C40B3AA4A8C}"/>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6" name="Footer Placeholder 5">
            <a:extLst>
              <a:ext uri="{FF2B5EF4-FFF2-40B4-BE49-F238E27FC236}">
                <a16:creationId xmlns:a16="http://schemas.microsoft.com/office/drawing/2014/main" id="{00A28C14-4B94-8519-2DB1-29D68B122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AD81B-D53D-4BEE-8EAC-D78F2A9A373E}"/>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3975404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0FF0-73F1-12CA-F04B-013196512B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38445D-3994-D2E1-3E18-0C40B5329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587737-6092-527C-31F0-A503F7D1B8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83E4DB-2E2D-CE4E-2DAA-6CEABC4C55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06CD9-F0ED-D427-307C-CE785769B8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7721E-85B4-5418-5CBF-6835B2DC0CA8}"/>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8" name="Footer Placeholder 7">
            <a:extLst>
              <a:ext uri="{FF2B5EF4-FFF2-40B4-BE49-F238E27FC236}">
                <a16:creationId xmlns:a16="http://schemas.microsoft.com/office/drawing/2014/main" id="{562AE852-F7DC-896D-94ED-924B66B380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69DFF1-306F-19CB-DF08-2FA3F9FAC0DC}"/>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631600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70A0-061F-1B5E-6602-E1E407348C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46FCF0-FC7F-ECE0-6F73-DC5AC00F563E}"/>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4" name="Footer Placeholder 3">
            <a:extLst>
              <a:ext uri="{FF2B5EF4-FFF2-40B4-BE49-F238E27FC236}">
                <a16:creationId xmlns:a16="http://schemas.microsoft.com/office/drawing/2014/main" id="{3DA3A1DA-FC49-A793-77B3-327D51CB84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1E4763-5A44-4A30-4A65-753ED56FA342}"/>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2264520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44171-818D-18E6-5EC1-FB9DE9AA3EED}"/>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3" name="Footer Placeholder 2">
            <a:extLst>
              <a:ext uri="{FF2B5EF4-FFF2-40B4-BE49-F238E27FC236}">
                <a16:creationId xmlns:a16="http://schemas.microsoft.com/office/drawing/2014/main" id="{AAC465A9-F56B-9F83-2C80-9F0445EE2A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470063-3796-BBD0-BD51-A201F44D6EAA}"/>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392249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4A70-9F6C-1273-B026-14C3636EE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D56813-210C-4D53-604A-9E1C3AE77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96EB4D-3E3B-C45F-EAEC-7DE0E8F8C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B43885-6369-D463-EBC5-36FDEE10269B}"/>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6" name="Footer Placeholder 5">
            <a:extLst>
              <a:ext uri="{FF2B5EF4-FFF2-40B4-BE49-F238E27FC236}">
                <a16:creationId xmlns:a16="http://schemas.microsoft.com/office/drawing/2014/main" id="{07E97468-10A5-1651-7DA7-6588519D6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EDD32-5139-7A21-53E4-918C6F81F0C8}"/>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17072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F4EB-364E-0DC7-4A22-E750893E2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00AFFE-8280-2D79-147A-BFA3B8E491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F9CA58-9003-615D-D86F-37BF85575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EAF80-151F-1DA5-EACE-068DE349707F}"/>
              </a:ext>
            </a:extLst>
          </p:cNvPr>
          <p:cNvSpPr>
            <a:spLocks noGrp="1"/>
          </p:cNvSpPr>
          <p:nvPr>
            <p:ph type="dt" sz="half" idx="10"/>
          </p:nvPr>
        </p:nvSpPr>
        <p:spPr/>
        <p:txBody>
          <a:bodyPr/>
          <a:lstStyle/>
          <a:p>
            <a:fld id="{286175B7-8803-4D5E-A706-AC4C7FACBB04}" type="datetimeFigureOut">
              <a:rPr lang="en-US" smtClean="0"/>
              <a:t>5/13/2024</a:t>
            </a:fld>
            <a:endParaRPr lang="en-US"/>
          </a:p>
        </p:txBody>
      </p:sp>
      <p:sp>
        <p:nvSpPr>
          <p:cNvPr id="6" name="Footer Placeholder 5">
            <a:extLst>
              <a:ext uri="{FF2B5EF4-FFF2-40B4-BE49-F238E27FC236}">
                <a16:creationId xmlns:a16="http://schemas.microsoft.com/office/drawing/2014/main" id="{357F8685-AEEC-CA42-74D5-B6AC47488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58236-EF30-C818-FFD8-901D0EE50F33}"/>
              </a:ext>
            </a:extLst>
          </p:cNvPr>
          <p:cNvSpPr>
            <a:spLocks noGrp="1"/>
          </p:cNvSpPr>
          <p:nvPr>
            <p:ph type="sldNum" sz="quarter" idx="12"/>
          </p:nvPr>
        </p:nvSpPr>
        <p:spPr/>
        <p:txBody>
          <a:bodyPr/>
          <a:lstStyle/>
          <a:p>
            <a:fld id="{49633354-F5DF-4C2D-A4DB-9FBEF2BB7511}" type="slidenum">
              <a:rPr lang="en-US" smtClean="0"/>
              <a:t>‹#›</a:t>
            </a:fld>
            <a:endParaRPr lang="en-US"/>
          </a:p>
        </p:txBody>
      </p:sp>
    </p:spTree>
    <p:extLst>
      <p:ext uri="{BB962C8B-B14F-4D97-AF65-F5344CB8AC3E}">
        <p14:creationId xmlns:p14="http://schemas.microsoft.com/office/powerpoint/2010/main" val="4293275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F048CA-A3AD-75E2-F315-98F4F56CDC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EAF36F-BA99-BE59-19FF-201CE2ECA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C4C81-F512-A069-B7DC-0CF837038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175B7-8803-4D5E-A706-AC4C7FACBB04}" type="datetimeFigureOut">
              <a:rPr lang="en-US" smtClean="0"/>
              <a:t>5/13/2024</a:t>
            </a:fld>
            <a:endParaRPr lang="en-US"/>
          </a:p>
        </p:txBody>
      </p:sp>
      <p:sp>
        <p:nvSpPr>
          <p:cNvPr id="5" name="Footer Placeholder 4">
            <a:extLst>
              <a:ext uri="{FF2B5EF4-FFF2-40B4-BE49-F238E27FC236}">
                <a16:creationId xmlns:a16="http://schemas.microsoft.com/office/drawing/2014/main" id="{D5C87ECE-869D-A56A-B4A3-D41909ADD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F76790-1C08-8E39-0E30-226C90A38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33354-F5DF-4C2D-A4DB-9FBEF2BB7511}" type="slidenum">
              <a:rPr lang="en-US" smtClean="0"/>
              <a:t>‹#›</a:t>
            </a:fld>
            <a:endParaRPr lang="en-US"/>
          </a:p>
        </p:txBody>
      </p:sp>
    </p:spTree>
    <p:extLst>
      <p:ext uri="{BB962C8B-B14F-4D97-AF65-F5344CB8AC3E}">
        <p14:creationId xmlns:p14="http://schemas.microsoft.com/office/powerpoint/2010/main" val="3668036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hyperlink" Target="mailto:htn9@cdc.gov" TargetMode="External"/><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hyperlink" Target="https://www.cdc.gov/niosh/hhe/reports/pdfs/2018-0094-3355.pdf" TargetMode="Externa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www.predictiveservices.nifc.gov/intelligence/2018_statssumm/fires_acres18.pdf" TargetMode="External"/><Relationship Id="rId1" Type="http://schemas.openxmlformats.org/officeDocument/2006/relationships/slideLayout" Target="../slideLayouts/slideLayout4.xml"/><Relationship Id="rId5" Type="http://schemas.openxmlformats.org/officeDocument/2006/relationships/hyperlink" Target="https://www.pnas.org/doi/10.1073/pnas.2011048118" TargetMode="Externa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609600" y="1386071"/>
            <a:ext cx="10972800" cy="1155779"/>
          </a:xfrm>
        </p:spPr>
        <p:txBody>
          <a:bodyPr/>
          <a:lstStyle/>
          <a:p>
            <a:r>
              <a:rPr lang="en-US" altLang="en-US" dirty="0"/>
              <a:t>Exposure </a:t>
            </a:r>
            <a:r>
              <a:rPr lang="en-US" altLang="en-US"/>
              <a:t>assessment after </a:t>
            </a:r>
            <a:r>
              <a:rPr lang="en-US" altLang="en-US" dirty="0"/>
              <a:t>wildfire incidents</a:t>
            </a:r>
          </a:p>
        </p:txBody>
      </p:sp>
      <p:sp>
        <p:nvSpPr>
          <p:cNvPr id="5" name="Subtitle 4">
            <a:extLst>
              <a:ext uri="{FF2B5EF4-FFF2-40B4-BE49-F238E27FC236}">
                <a16:creationId xmlns:a16="http://schemas.microsoft.com/office/drawing/2014/main" id="{5921B422-00C5-C0EF-0EFE-E38A79F4BF75}"/>
              </a:ext>
            </a:extLst>
          </p:cNvPr>
          <p:cNvSpPr>
            <a:spLocks noGrp="1"/>
          </p:cNvSpPr>
          <p:nvPr>
            <p:ph type="subTitle" idx="1"/>
          </p:nvPr>
        </p:nvSpPr>
        <p:spPr>
          <a:xfrm>
            <a:off x="609600" y="2859349"/>
            <a:ext cx="8534400" cy="457200"/>
          </a:xfrm>
        </p:spPr>
        <p:txBody>
          <a:bodyPr>
            <a:normAutofit lnSpcReduction="10000"/>
          </a:bodyPr>
          <a:lstStyle/>
          <a:p>
            <a:r>
              <a:rPr lang="en-US" dirty="0"/>
              <a:t>LCDR Catherine C Beaucham, PhD, CIH, REHS</a:t>
            </a:r>
          </a:p>
        </p:txBody>
      </p:sp>
      <p:sp>
        <p:nvSpPr>
          <p:cNvPr id="8" name="Text Placeholder 7">
            <a:extLst>
              <a:ext uri="{FF2B5EF4-FFF2-40B4-BE49-F238E27FC236}">
                <a16:creationId xmlns:a16="http://schemas.microsoft.com/office/drawing/2014/main" id="{3BBF452B-92CA-03C1-E1B9-390558081EE5}"/>
              </a:ext>
            </a:extLst>
          </p:cNvPr>
          <p:cNvSpPr>
            <a:spLocks noGrp="1"/>
          </p:cNvSpPr>
          <p:nvPr>
            <p:ph type="body" sz="quarter" idx="10"/>
          </p:nvPr>
        </p:nvSpPr>
        <p:spPr>
          <a:xfrm>
            <a:off x="609600" y="3946019"/>
            <a:ext cx="8534400" cy="1295400"/>
          </a:xfrm>
        </p:spPr>
        <p:txBody>
          <a:bodyPr/>
          <a:lstStyle/>
          <a:p>
            <a:r>
              <a:rPr lang="en-US"/>
              <a:t>May </a:t>
            </a:r>
            <a:r>
              <a:rPr lang="en-US" dirty="0"/>
              <a:t>2024</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78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38BEA-C2C6-5776-6A5B-D23EE4977C7B}"/>
              </a:ext>
            </a:extLst>
          </p:cNvPr>
          <p:cNvSpPr>
            <a:spLocks noGrp="1"/>
          </p:cNvSpPr>
          <p:nvPr>
            <p:ph type="title"/>
          </p:nvPr>
        </p:nvSpPr>
        <p:spPr>
          <a:xfrm>
            <a:off x="841248" y="334644"/>
            <a:ext cx="10509504" cy="1076914"/>
          </a:xfrm>
        </p:spPr>
        <p:txBody>
          <a:bodyPr anchor="ctr">
            <a:normAutofit/>
          </a:bodyPr>
          <a:lstStyle/>
          <a:p>
            <a:r>
              <a:rPr lang="en-US" sz="4000"/>
              <a:t>Biomarkers of Exposure</a:t>
            </a:r>
          </a:p>
        </p:txBody>
      </p:sp>
      <p:sp>
        <p:nvSpPr>
          <p:cNvPr id="25" name="Rectangle 2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3910A7CC-854A-247A-77EB-34A0FAFBE413}"/>
              </a:ext>
            </a:extLst>
          </p:cNvPr>
          <p:cNvGraphicFramePr>
            <a:graphicFrameLocks noGrp="1"/>
          </p:cNvGraphicFramePr>
          <p:nvPr>
            <p:ph idx="1"/>
            <p:extLst>
              <p:ext uri="{D42A27DB-BD31-4B8C-83A1-F6EECF244321}">
                <p14:modId xmlns:p14="http://schemas.microsoft.com/office/powerpoint/2010/main" val="3114381602"/>
              </p:ext>
            </p:extLst>
          </p:nvPr>
        </p:nvGraphicFramePr>
        <p:xfrm>
          <a:off x="520700" y="1632718"/>
          <a:ext cx="10718801" cy="4742683"/>
        </p:xfrm>
        <a:graphic>
          <a:graphicData uri="http://schemas.openxmlformats.org/drawingml/2006/table">
            <a:tbl>
              <a:tblPr firstRow="1" bandRow="1">
                <a:tableStyleId>{5C22544A-7EE6-4342-B048-85BDC9FD1C3A}</a:tableStyleId>
              </a:tblPr>
              <a:tblGrid>
                <a:gridCol w="1323203">
                  <a:extLst>
                    <a:ext uri="{9D8B030D-6E8A-4147-A177-3AD203B41FA5}">
                      <a16:colId xmlns:a16="http://schemas.microsoft.com/office/drawing/2014/main" val="2529985454"/>
                    </a:ext>
                  </a:extLst>
                </a:gridCol>
                <a:gridCol w="4716310">
                  <a:extLst>
                    <a:ext uri="{9D8B030D-6E8A-4147-A177-3AD203B41FA5}">
                      <a16:colId xmlns:a16="http://schemas.microsoft.com/office/drawing/2014/main" val="1867183338"/>
                    </a:ext>
                  </a:extLst>
                </a:gridCol>
                <a:gridCol w="4679288">
                  <a:extLst>
                    <a:ext uri="{9D8B030D-6E8A-4147-A177-3AD203B41FA5}">
                      <a16:colId xmlns:a16="http://schemas.microsoft.com/office/drawing/2014/main" val="3960373184"/>
                    </a:ext>
                  </a:extLst>
                </a:gridCol>
              </a:tblGrid>
              <a:tr h="448217">
                <a:tc>
                  <a:txBody>
                    <a:bodyPr/>
                    <a:lstStyle/>
                    <a:p>
                      <a:r>
                        <a:rPr lang="en-US" sz="1200"/>
                        <a:t>Matrix</a:t>
                      </a:r>
                    </a:p>
                  </a:txBody>
                  <a:tcPr marL="62453" marR="62453" marT="31226" marB="31226"/>
                </a:tc>
                <a:tc>
                  <a:txBody>
                    <a:bodyPr/>
                    <a:lstStyle/>
                    <a:p>
                      <a:r>
                        <a:rPr lang="en-US" sz="1200"/>
                        <a:t>Chemical Group</a:t>
                      </a:r>
                    </a:p>
                  </a:txBody>
                  <a:tcPr marL="62453" marR="62453" marT="31226" marB="31226"/>
                </a:tc>
                <a:tc>
                  <a:txBody>
                    <a:bodyPr/>
                    <a:lstStyle/>
                    <a:p>
                      <a:r>
                        <a:rPr lang="en-US" sz="1200" dirty="0"/>
                        <a:t>Analyte</a:t>
                      </a:r>
                    </a:p>
                  </a:txBody>
                  <a:tcPr marL="62453" marR="62453" marT="31226" marB="31226"/>
                </a:tc>
                <a:extLst>
                  <a:ext uri="{0D108BD9-81ED-4DB2-BD59-A6C34878D82A}">
                    <a16:rowId xmlns:a16="http://schemas.microsoft.com/office/drawing/2014/main" val="4049055117"/>
                  </a:ext>
                </a:extLst>
              </a:tr>
              <a:tr h="448217">
                <a:tc rowSpan="4">
                  <a:txBody>
                    <a:bodyPr/>
                    <a:lstStyle/>
                    <a:p>
                      <a:r>
                        <a:rPr lang="en-US" sz="1200"/>
                        <a:t>Blood</a:t>
                      </a:r>
                    </a:p>
                  </a:txBody>
                  <a:tcPr marL="62453" marR="62453" marT="31226" marB="31226" anchor="ctr">
                    <a:solidFill>
                      <a:schemeClr val="accent1">
                        <a:lumMod val="40000"/>
                        <a:lumOff val="60000"/>
                      </a:schemeClr>
                    </a:solidFill>
                  </a:tcPr>
                </a:tc>
                <a:tc rowSpan="2">
                  <a:txBody>
                    <a:bodyPr/>
                    <a:lstStyle/>
                    <a:p>
                      <a:r>
                        <a:rPr lang="en-US" sz="1200"/>
                        <a:t>Persistent organic pollutants (POPs)</a:t>
                      </a:r>
                    </a:p>
                  </a:txBody>
                  <a:tcPr marL="62453" marR="62453" marT="31226" marB="31226" anchor="ctr">
                    <a:solidFill>
                      <a:schemeClr val="accent1">
                        <a:lumMod val="40000"/>
                        <a:lumOff val="60000"/>
                      </a:schemeClr>
                    </a:solidFill>
                  </a:tcPr>
                </a:tc>
                <a:tc>
                  <a:txBody>
                    <a:bodyPr/>
                    <a:lstStyle/>
                    <a:p>
                      <a:r>
                        <a:rPr lang="en-US" sz="1200"/>
                        <a:t>Per and Polyfluoroalkyl substances (PFAS)</a:t>
                      </a:r>
                    </a:p>
                  </a:txBody>
                  <a:tcPr marL="62453" marR="62453" marT="31226" marB="31226">
                    <a:solidFill>
                      <a:schemeClr val="accent1">
                        <a:lumMod val="40000"/>
                        <a:lumOff val="60000"/>
                      </a:schemeClr>
                    </a:solidFill>
                  </a:tcPr>
                </a:tc>
                <a:extLst>
                  <a:ext uri="{0D108BD9-81ED-4DB2-BD59-A6C34878D82A}">
                    <a16:rowId xmlns:a16="http://schemas.microsoft.com/office/drawing/2014/main" val="4248273823"/>
                  </a:ext>
                </a:extLst>
              </a:tr>
              <a:tr h="448217">
                <a:tc vMerge="1">
                  <a:txBody>
                    <a:bodyPr/>
                    <a:lstStyle/>
                    <a:p>
                      <a:endParaRPr lang="en-US" dirty="0"/>
                    </a:p>
                  </a:txBody>
                  <a:tcPr/>
                </a:tc>
                <a:tc vMerge="1">
                  <a:txBody>
                    <a:bodyPr/>
                    <a:lstStyle/>
                    <a:p>
                      <a:endParaRPr lang="en-US" dirty="0"/>
                    </a:p>
                  </a:txBody>
                  <a:tcPr/>
                </a:tc>
                <a:tc>
                  <a:txBody>
                    <a:bodyPr/>
                    <a:lstStyle/>
                    <a:p>
                      <a:r>
                        <a:rPr lang="en-US" sz="1200"/>
                        <a:t>Polybrominated</a:t>
                      </a:r>
                      <a:r>
                        <a:rPr lang="en-US" sz="1200" baseline="0"/>
                        <a:t> diphenyl ethers (PBDEs)</a:t>
                      </a:r>
                      <a:endParaRPr lang="en-US" sz="1200"/>
                    </a:p>
                  </a:txBody>
                  <a:tcPr marL="62453" marR="62453" marT="31226" marB="31226">
                    <a:solidFill>
                      <a:schemeClr val="accent1">
                        <a:lumMod val="40000"/>
                        <a:lumOff val="60000"/>
                      </a:schemeClr>
                    </a:solidFill>
                  </a:tcPr>
                </a:tc>
                <a:extLst>
                  <a:ext uri="{0D108BD9-81ED-4DB2-BD59-A6C34878D82A}">
                    <a16:rowId xmlns:a16="http://schemas.microsoft.com/office/drawing/2014/main" val="4005493181"/>
                  </a:ext>
                </a:extLst>
              </a:tr>
              <a:tr h="448217">
                <a:tc vMerge="1">
                  <a:txBody>
                    <a:bodyPr/>
                    <a:lstStyle/>
                    <a:p>
                      <a:endParaRPr lang="en-US"/>
                    </a:p>
                  </a:txBody>
                  <a:tcPr/>
                </a:tc>
                <a:tc>
                  <a:txBody>
                    <a:bodyPr/>
                    <a:lstStyle/>
                    <a:p>
                      <a:r>
                        <a:rPr lang="en-US" sz="1200" dirty="0"/>
                        <a:t>Halogenated organic compounds</a:t>
                      </a:r>
                    </a:p>
                  </a:txBody>
                  <a:tcPr marL="62453" marR="62453" marT="31226" marB="31226" anchor="ctr">
                    <a:solidFill>
                      <a:schemeClr val="accent1">
                        <a:lumMod val="40000"/>
                        <a:lumOff val="60000"/>
                      </a:schemeClr>
                    </a:solidFill>
                  </a:tcPr>
                </a:tc>
                <a:tc>
                  <a:txBody>
                    <a:bodyPr/>
                    <a:lstStyle/>
                    <a:p>
                      <a:r>
                        <a:rPr lang="en-US" sz="1200" dirty="0"/>
                        <a:t>Dioxins, PCBs, etc.</a:t>
                      </a:r>
                    </a:p>
                  </a:txBody>
                  <a:tcPr marL="62453" marR="62453" marT="31226" marB="31226">
                    <a:solidFill>
                      <a:schemeClr val="accent1">
                        <a:lumMod val="40000"/>
                        <a:lumOff val="60000"/>
                      </a:schemeClr>
                    </a:solidFill>
                  </a:tcPr>
                </a:tc>
                <a:extLst>
                  <a:ext uri="{0D108BD9-81ED-4DB2-BD59-A6C34878D82A}">
                    <a16:rowId xmlns:a16="http://schemas.microsoft.com/office/drawing/2014/main" val="1652781126"/>
                  </a:ext>
                </a:extLst>
              </a:tr>
              <a:tr h="560672">
                <a:tc vMerge="1">
                  <a:txBody>
                    <a:bodyPr/>
                    <a:lstStyle/>
                    <a:p>
                      <a:endParaRPr lang="en-US" dirty="0"/>
                    </a:p>
                  </a:txBody>
                  <a:tcPr/>
                </a:tc>
                <a:tc>
                  <a:txBody>
                    <a:bodyPr/>
                    <a:lstStyle/>
                    <a:p>
                      <a:r>
                        <a:rPr lang="en-US" sz="1200"/>
                        <a:t>Metals</a:t>
                      </a:r>
                    </a:p>
                  </a:txBody>
                  <a:tcPr marL="62453" marR="62453" marT="31226" marB="31226" anchor="ctr">
                    <a:solidFill>
                      <a:schemeClr val="accent1">
                        <a:lumMod val="40000"/>
                        <a:lumOff val="60000"/>
                      </a:schemeClr>
                    </a:solidFill>
                  </a:tcPr>
                </a:tc>
                <a:tc>
                  <a:txBody>
                    <a:bodyPr/>
                    <a:lstStyle/>
                    <a:p>
                      <a:pPr algn="l"/>
                      <a:r>
                        <a:rPr lang="en-US" sz="1200" dirty="0"/>
                        <a:t>Cadmium, Lead, Manganese, Selenium, Lithium</a:t>
                      </a:r>
                    </a:p>
                  </a:txBody>
                  <a:tcPr marL="62453" marR="62453" marT="31226" marB="31226" anchor="ctr">
                    <a:solidFill>
                      <a:schemeClr val="accent1">
                        <a:lumMod val="40000"/>
                        <a:lumOff val="60000"/>
                      </a:schemeClr>
                    </a:solidFill>
                  </a:tcPr>
                </a:tc>
                <a:extLst>
                  <a:ext uri="{0D108BD9-81ED-4DB2-BD59-A6C34878D82A}">
                    <a16:rowId xmlns:a16="http://schemas.microsoft.com/office/drawing/2014/main" val="2934680864"/>
                  </a:ext>
                </a:extLst>
              </a:tr>
              <a:tr h="448217">
                <a:tc rowSpan="5">
                  <a:txBody>
                    <a:bodyPr/>
                    <a:lstStyle/>
                    <a:p>
                      <a:r>
                        <a:rPr lang="en-US" sz="1200"/>
                        <a:t>Urine</a:t>
                      </a:r>
                    </a:p>
                  </a:txBody>
                  <a:tcPr marL="62453" marR="62453" marT="31226" marB="31226" anchor="ctr">
                    <a:solidFill>
                      <a:schemeClr val="accent1">
                        <a:lumMod val="40000"/>
                        <a:lumOff val="60000"/>
                      </a:schemeClr>
                    </a:solidFill>
                  </a:tcPr>
                </a:tc>
                <a:tc>
                  <a:txBody>
                    <a:bodyPr/>
                    <a:lstStyle/>
                    <a:p>
                      <a:r>
                        <a:rPr lang="en-US" sz="1200"/>
                        <a:t>Organophosphate esters (OPEs)</a:t>
                      </a:r>
                    </a:p>
                  </a:txBody>
                  <a:tcPr marL="62453" marR="62453" marT="31226" marB="31226">
                    <a:solidFill>
                      <a:schemeClr val="accent1">
                        <a:lumMod val="40000"/>
                        <a:lumOff val="60000"/>
                      </a:schemeClr>
                    </a:solidFill>
                  </a:tcPr>
                </a:tc>
                <a:tc>
                  <a:txBody>
                    <a:bodyPr/>
                    <a:lstStyle/>
                    <a:p>
                      <a:r>
                        <a:rPr lang="en-US" sz="1200"/>
                        <a:t>Diphenyl phosphate and others</a:t>
                      </a:r>
                    </a:p>
                  </a:txBody>
                  <a:tcPr marL="62453" marR="62453" marT="31226" marB="31226">
                    <a:solidFill>
                      <a:schemeClr val="accent1">
                        <a:lumMod val="40000"/>
                        <a:lumOff val="60000"/>
                      </a:schemeClr>
                    </a:solidFill>
                  </a:tcPr>
                </a:tc>
                <a:extLst>
                  <a:ext uri="{0D108BD9-81ED-4DB2-BD59-A6C34878D82A}">
                    <a16:rowId xmlns:a16="http://schemas.microsoft.com/office/drawing/2014/main" val="3157185386"/>
                  </a:ext>
                </a:extLst>
              </a:tr>
              <a:tr h="448217">
                <a:tc vMerge="1">
                  <a:txBody>
                    <a:bodyPr/>
                    <a:lstStyle/>
                    <a:p>
                      <a:endParaRPr lang="en-US"/>
                    </a:p>
                  </a:txBody>
                  <a:tcPr/>
                </a:tc>
                <a:tc>
                  <a:txBody>
                    <a:bodyPr/>
                    <a:lstStyle/>
                    <a:p>
                      <a:r>
                        <a:rPr lang="en-US" sz="1200"/>
                        <a:t>Polycyclic aromatic hydrocarbons (PAHs)</a:t>
                      </a:r>
                    </a:p>
                  </a:txBody>
                  <a:tcPr marL="62453" marR="62453" marT="31226" marB="31226" anchor="ctr">
                    <a:solidFill>
                      <a:schemeClr val="accent1">
                        <a:lumMod val="40000"/>
                        <a:lumOff val="60000"/>
                      </a:schemeClr>
                    </a:solidFill>
                  </a:tcPr>
                </a:tc>
                <a:tc>
                  <a:txBody>
                    <a:bodyPr/>
                    <a:lstStyle/>
                    <a:p>
                      <a:r>
                        <a:rPr lang="en-US" sz="1200" dirty="0"/>
                        <a:t>Naphthalene, fluorene, phenanthrene, </a:t>
                      </a:r>
                      <a:r>
                        <a:rPr lang="en-US" sz="1200" dirty="0" err="1"/>
                        <a:t>etc</a:t>
                      </a:r>
                      <a:endParaRPr lang="en-US" sz="1200" dirty="0"/>
                    </a:p>
                  </a:txBody>
                  <a:tcPr marL="62453" marR="62453" marT="31226" marB="31226">
                    <a:solidFill>
                      <a:schemeClr val="accent1">
                        <a:lumMod val="40000"/>
                        <a:lumOff val="60000"/>
                      </a:schemeClr>
                    </a:solidFill>
                  </a:tcPr>
                </a:tc>
                <a:extLst>
                  <a:ext uri="{0D108BD9-81ED-4DB2-BD59-A6C34878D82A}">
                    <a16:rowId xmlns:a16="http://schemas.microsoft.com/office/drawing/2014/main" val="2152876912"/>
                  </a:ext>
                </a:extLst>
              </a:tr>
              <a:tr h="448217">
                <a:tc vMerge="1">
                  <a:txBody>
                    <a:bodyPr/>
                    <a:lstStyle/>
                    <a:p>
                      <a:endParaRPr lang="en-US"/>
                    </a:p>
                  </a:txBody>
                  <a:tcPr/>
                </a:tc>
                <a:tc>
                  <a:txBody>
                    <a:bodyPr/>
                    <a:lstStyle/>
                    <a:p>
                      <a:r>
                        <a:rPr lang="en-US" sz="1200"/>
                        <a:t>Volatile Organic Compounds</a:t>
                      </a:r>
                    </a:p>
                  </a:txBody>
                  <a:tcPr marL="62453" marR="62453" marT="31226" marB="31226" anchor="ctr">
                    <a:solidFill>
                      <a:schemeClr val="accent1">
                        <a:lumMod val="40000"/>
                        <a:lumOff val="60000"/>
                      </a:schemeClr>
                    </a:solidFill>
                  </a:tcPr>
                </a:tc>
                <a:tc>
                  <a:txBody>
                    <a:bodyPr/>
                    <a:lstStyle/>
                    <a:p>
                      <a:r>
                        <a:rPr lang="en-US" sz="1200" dirty="0"/>
                        <a:t>Benzene, toluene, ethylbenzene, xylene, styrene, </a:t>
                      </a:r>
                      <a:r>
                        <a:rPr lang="en-US" sz="1200" dirty="0" err="1"/>
                        <a:t>etc</a:t>
                      </a:r>
                      <a:endParaRPr lang="en-US" sz="1200" dirty="0"/>
                    </a:p>
                  </a:txBody>
                  <a:tcPr marL="62453" marR="62453" marT="31226" marB="31226">
                    <a:solidFill>
                      <a:schemeClr val="accent1">
                        <a:lumMod val="40000"/>
                        <a:lumOff val="60000"/>
                      </a:schemeClr>
                    </a:solidFill>
                  </a:tcPr>
                </a:tc>
                <a:extLst>
                  <a:ext uri="{0D108BD9-81ED-4DB2-BD59-A6C34878D82A}">
                    <a16:rowId xmlns:a16="http://schemas.microsoft.com/office/drawing/2014/main" val="475748389"/>
                  </a:ext>
                </a:extLst>
              </a:tr>
              <a:tr h="522246">
                <a:tc vMerge="1">
                  <a:txBody>
                    <a:bodyPr/>
                    <a:lstStyle/>
                    <a:p>
                      <a:endParaRPr lang="en-US"/>
                    </a:p>
                  </a:txBody>
                  <a:tcPr/>
                </a:tc>
                <a:tc>
                  <a:txBody>
                    <a:bodyPr/>
                    <a:lstStyle/>
                    <a:p>
                      <a:r>
                        <a:rPr lang="en-US" sz="1200" dirty="0"/>
                        <a:t>Other</a:t>
                      </a:r>
                    </a:p>
                  </a:txBody>
                  <a:tcPr marL="62453" marR="62453" marT="31226" marB="31226" anchor="ctr">
                    <a:solidFill>
                      <a:schemeClr val="accent1">
                        <a:lumMod val="40000"/>
                        <a:lumOff val="60000"/>
                      </a:schemeClr>
                    </a:solidFill>
                  </a:tcPr>
                </a:tc>
                <a:tc>
                  <a:txBody>
                    <a:bodyPr/>
                    <a:lstStyle/>
                    <a:p>
                      <a:r>
                        <a:rPr lang="en-US" sz="1200" dirty="0"/>
                        <a:t>Phthalates, phenols, pesticides, herbicides, etc.</a:t>
                      </a:r>
                    </a:p>
                  </a:txBody>
                  <a:tcPr marL="62453" marR="62453" marT="31226" marB="31226" anchor="ctr">
                    <a:solidFill>
                      <a:schemeClr val="accent1">
                        <a:lumMod val="40000"/>
                        <a:lumOff val="60000"/>
                      </a:schemeClr>
                    </a:solidFill>
                  </a:tcPr>
                </a:tc>
                <a:extLst>
                  <a:ext uri="{0D108BD9-81ED-4DB2-BD59-A6C34878D82A}">
                    <a16:rowId xmlns:a16="http://schemas.microsoft.com/office/drawing/2014/main" val="1228087244"/>
                  </a:ext>
                </a:extLst>
              </a:tr>
              <a:tr h="522246">
                <a:tc vMerge="1">
                  <a:txBody>
                    <a:bodyPr/>
                    <a:lstStyle/>
                    <a:p>
                      <a:endParaRPr lang="en-US" dirty="0"/>
                    </a:p>
                  </a:txBody>
                  <a:tcPr/>
                </a:tc>
                <a:tc>
                  <a:txBody>
                    <a:bodyPr/>
                    <a:lstStyle/>
                    <a:p>
                      <a:r>
                        <a:rPr lang="en-US" sz="1200" dirty="0"/>
                        <a:t>Metals</a:t>
                      </a:r>
                    </a:p>
                  </a:txBody>
                  <a:tcPr marL="62453" marR="62453" marT="31226" marB="31226" anchor="ctr">
                    <a:solidFill>
                      <a:schemeClr val="accent1">
                        <a:lumMod val="40000"/>
                        <a:lumOff val="60000"/>
                      </a:schemeClr>
                    </a:solidFill>
                  </a:tcPr>
                </a:tc>
                <a:tc>
                  <a:txBody>
                    <a:bodyPr/>
                    <a:lstStyle/>
                    <a:p>
                      <a:r>
                        <a:rPr lang="en-US" sz="1200" dirty="0"/>
                        <a:t>Chromium, Arsenic, Nickel, Mercury</a:t>
                      </a:r>
                    </a:p>
                  </a:txBody>
                  <a:tcPr marL="62453" marR="62453" marT="31226" marB="31226" anchor="ctr">
                    <a:solidFill>
                      <a:schemeClr val="accent1">
                        <a:lumMod val="40000"/>
                        <a:lumOff val="60000"/>
                      </a:schemeClr>
                    </a:solidFill>
                  </a:tcPr>
                </a:tc>
                <a:extLst>
                  <a:ext uri="{0D108BD9-81ED-4DB2-BD59-A6C34878D82A}">
                    <a16:rowId xmlns:a16="http://schemas.microsoft.com/office/drawing/2014/main" val="2038248685"/>
                  </a:ext>
                </a:extLst>
              </a:tr>
            </a:tbl>
          </a:graphicData>
        </a:graphic>
      </p:graphicFrame>
    </p:spTree>
    <p:extLst>
      <p:ext uri="{BB962C8B-B14F-4D97-AF65-F5344CB8AC3E}">
        <p14:creationId xmlns:p14="http://schemas.microsoft.com/office/powerpoint/2010/main" val="3525172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9290D5C-8039-CB1B-5DE0-F13432D1CA09}"/>
              </a:ext>
            </a:extLst>
          </p:cNvPr>
          <p:cNvPicPr>
            <a:picLocks noGrp="1" noChangeAspect="1" noChangeArrowheads="1"/>
          </p:cNvPicPr>
          <p:nvPr>
            <p:ph idx="1"/>
          </p:nvPr>
        </p:nvPicPr>
        <p:blipFill rotWithShape="1">
          <a:blip r:embed="rId3">
            <a:alphaModFix amt="50000"/>
            <a:extLst>
              <a:ext uri="{28A0092B-C50C-407E-A947-70E740481C1C}">
                <a14:useLocalDpi xmlns:a14="http://schemas.microsoft.com/office/drawing/2010/main" val="0"/>
              </a:ext>
            </a:extLst>
          </a:blip>
          <a:srcRect b="2500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826190-7A6F-8337-BC10-DABF3A83A739}"/>
              </a:ext>
            </a:extLst>
          </p:cNvPr>
          <p:cNvSpPr>
            <a:spLocks noGrp="1"/>
          </p:cNvSpPr>
          <p:nvPr>
            <p:ph type="title"/>
          </p:nvPr>
        </p:nvSpPr>
        <p:spPr>
          <a:xfrm>
            <a:off x="1524000" y="3957481"/>
            <a:ext cx="9144000" cy="2900518"/>
          </a:xfrm>
        </p:spPr>
        <p:txBody>
          <a:bodyPr vert="horz" lIns="91440" tIns="45720" rIns="91440" bIns="45720" rtlCol="0" anchor="b">
            <a:normAutofit/>
          </a:bodyPr>
          <a:lstStyle/>
          <a:p>
            <a:pPr algn="ctr"/>
            <a:r>
              <a:rPr lang="en-US" sz="6000" dirty="0">
                <a:solidFill>
                  <a:srgbClr val="FFFFFF"/>
                </a:solidFill>
              </a:rPr>
              <a:t>Fire debris cleanup after the California Wildfires</a:t>
            </a:r>
          </a:p>
        </p:txBody>
      </p:sp>
      <p:sp>
        <p:nvSpPr>
          <p:cNvPr id="3" name="TextBox 2">
            <a:extLst>
              <a:ext uri="{FF2B5EF4-FFF2-40B4-BE49-F238E27FC236}">
                <a16:creationId xmlns:a16="http://schemas.microsoft.com/office/drawing/2014/main" id="{A32E9C89-5105-85C5-A8CA-D40B68870767}"/>
              </a:ext>
            </a:extLst>
          </p:cNvPr>
          <p:cNvSpPr txBox="1"/>
          <p:nvPr/>
        </p:nvSpPr>
        <p:spPr>
          <a:xfrm>
            <a:off x="10374351" y="6488667"/>
            <a:ext cx="2319454" cy="369332"/>
          </a:xfrm>
          <a:prstGeom prst="rect">
            <a:avLst/>
          </a:prstGeom>
          <a:noFill/>
        </p:spPr>
        <p:txBody>
          <a:bodyPr wrap="square" rtlCol="0">
            <a:spAutoFit/>
          </a:bodyPr>
          <a:lstStyle/>
          <a:p>
            <a:r>
              <a:rPr lang="en-US" dirty="0">
                <a:solidFill>
                  <a:schemeClr val="bg1"/>
                </a:solidFill>
              </a:rPr>
              <a:t>Photo by NIOSH</a:t>
            </a:r>
          </a:p>
        </p:txBody>
      </p:sp>
    </p:spTree>
    <p:extLst>
      <p:ext uri="{BB962C8B-B14F-4D97-AF65-F5344CB8AC3E}">
        <p14:creationId xmlns:p14="http://schemas.microsoft.com/office/powerpoint/2010/main" val="49240657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2D9209-074E-91E5-7E9F-03CEFC48DB38}"/>
              </a:ext>
            </a:extLst>
          </p:cNvPr>
          <p:cNvSpPr>
            <a:spLocks noGrp="1"/>
          </p:cNvSpPr>
          <p:nvPr>
            <p:ph type="title"/>
          </p:nvPr>
        </p:nvSpPr>
        <p:spPr>
          <a:xfrm>
            <a:off x="589560" y="856180"/>
            <a:ext cx="4560584" cy="1128068"/>
          </a:xfrm>
        </p:spPr>
        <p:txBody>
          <a:bodyPr anchor="ctr">
            <a:normAutofit/>
          </a:bodyPr>
          <a:lstStyle/>
          <a:p>
            <a:r>
              <a:rPr lang="en-US" sz="4000"/>
              <a:t>NIOSH HHE Request</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9F1210-AAB2-57AD-1791-F3FA8F88FC22}"/>
              </a:ext>
            </a:extLst>
          </p:cNvPr>
          <p:cNvSpPr>
            <a:spLocks noGrp="1"/>
          </p:cNvSpPr>
          <p:nvPr>
            <p:ph idx="1"/>
          </p:nvPr>
        </p:nvSpPr>
        <p:spPr>
          <a:xfrm>
            <a:off x="590719" y="2330505"/>
            <a:ext cx="4559425" cy="3979585"/>
          </a:xfrm>
        </p:spPr>
        <p:txBody>
          <a:bodyPr anchor="ctr">
            <a:normAutofit/>
          </a:bodyPr>
          <a:lstStyle/>
          <a:p>
            <a:r>
              <a:rPr lang="en-US" sz="1900"/>
              <a:t>Request from</a:t>
            </a:r>
          </a:p>
          <a:p>
            <a:pPr lvl="1"/>
            <a:r>
              <a:rPr lang="en-US" sz="1900"/>
              <a:t>Government agency in California</a:t>
            </a:r>
          </a:p>
          <a:p>
            <a:pPr lvl="1"/>
            <a:r>
              <a:rPr lang="en-US" sz="1900"/>
              <a:t>Operating engineers local 3</a:t>
            </a:r>
          </a:p>
          <a:p>
            <a:pPr lvl="1"/>
            <a:r>
              <a:rPr lang="en-US" sz="1900"/>
              <a:t>Construction and general laborer’s local 185</a:t>
            </a:r>
          </a:p>
          <a:p>
            <a:pPr lvl="1"/>
            <a:r>
              <a:rPr lang="en-US" sz="1900"/>
              <a:t>Management from three of most frequently contracted construction companies used for fire debris clean-up</a:t>
            </a:r>
          </a:p>
          <a:p>
            <a:pPr marL="342900" lvl="1" indent="0">
              <a:buNone/>
            </a:pPr>
            <a:endParaRPr lang="en-US" sz="1900"/>
          </a:p>
          <a:p>
            <a:r>
              <a:rPr lang="en-US" sz="1900"/>
              <a:t>Concerned about construction workers occupational exposures during wildland fire debris cleanup</a:t>
            </a:r>
          </a:p>
          <a:p>
            <a:endParaRPr lang="en-US" sz="190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C67B6F9-1D3F-5B73-6847-7C3C86341E1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6598" r="16034"/>
          <a:stretch/>
        </p:blipFill>
        <p:spPr>
          <a:xfrm>
            <a:off x="5977788" y="799352"/>
            <a:ext cx="5425410" cy="5259296"/>
          </a:xfrm>
          <a:prstGeom prst="rect">
            <a:avLst/>
          </a:prstGeom>
        </p:spPr>
      </p:pic>
      <p:sp>
        <p:nvSpPr>
          <p:cNvPr id="6" name="TextBox 5">
            <a:extLst>
              <a:ext uri="{FF2B5EF4-FFF2-40B4-BE49-F238E27FC236}">
                <a16:creationId xmlns:a16="http://schemas.microsoft.com/office/drawing/2014/main" id="{5D9530AB-821B-E291-ABC3-BEEB49B94686}"/>
              </a:ext>
            </a:extLst>
          </p:cNvPr>
          <p:cNvSpPr txBox="1"/>
          <p:nvPr/>
        </p:nvSpPr>
        <p:spPr>
          <a:xfrm>
            <a:off x="5685810" y="6418231"/>
            <a:ext cx="6097772" cy="369332"/>
          </a:xfrm>
          <a:prstGeom prst="rect">
            <a:avLst/>
          </a:prstGeom>
          <a:noFill/>
        </p:spPr>
        <p:txBody>
          <a:bodyPr wrap="square">
            <a:spAutoFit/>
          </a:bodyPr>
          <a:lstStyle/>
          <a:p>
            <a:r>
              <a:rPr lang="en-US" dirty="0"/>
              <a:t>Photo by NIOSH.</a:t>
            </a:r>
          </a:p>
        </p:txBody>
      </p:sp>
    </p:spTree>
    <p:extLst>
      <p:ext uri="{BB962C8B-B14F-4D97-AF65-F5344CB8AC3E}">
        <p14:creationId xmlns:p14="http://schemas.microsoft.com/office/powerpoint/2010/main" val="3393191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E445F8A-6119-CF11-3C48-FCF470273963}"/>
              </a:ext>
            </a:extLst>
          </p:cNvPr>
          <p:cNvSpPr>
            <a:spLocks noGrp="1"/>
          </p:cNvSpPr>
          <p:nvPr>
            <p:ph type="title"/>
          </p:nvPr>
        </p:nvSpPr>
        <p:spPr>
          <a:xfrm>
            <a:off x="1371597" y="348865"/>
            <a:ext cx="10044023" cy="877729"/>
          </a:xfrm>
        </p:spPr>
        <p:txBody>
          <a:bodyPr vert="horz" lIns="91440" tIns="45720" rIns="91440" bIns="45720" rtlCol="0" anchor="ctr">
            <a:normAutofit/>
          </a:bodyPr>
          <a:lstStyle/>
          <a:p>
            <a:pPr>
              <a:lnSpc>
                <a:spcPct val="90000"/>
              </a:lnSpc>
            </a:pPr>
            <a:r>
              <a:rPr lang="en-US" sz="4000" kern="1200">
                <a:solidFill>
                  <a:srgbClr val="FFFFFF"/>
                </a:solidFill>
                <a:latin typeface="+mj-lt"/>
                <a:ea typeface="+mj-ea"/>
                <a:cs typeface="+mj-cs"/>
              </a:rPr>
              <a:t>NIOSH HHE Request</a:t>
            </a:r>
          </a:p>
        </p:txBody>
      </p:sp>
      <p:graphicFrame>
        <p:nvGraphicFramePr>
          <p:cNvPr id="13" name="Content Placeholder 5">
            <a:extLst>
              <a:ext uri="{FF2B5EF4-FFF2-40B4-BE49-F238E27FC236}">
                <a16:creationId xmlns:a16="http://schemas.microsoft.com/office/drawing/2014/main" id="{B2C3918C-E94F-3415-09DA-D8E87BDF5FC2}"/>
              </a:ext>
            </a:extLst>
          </p:cNvPr>
          <p:cNvGraphicFramePr/>
          <p:nvPr>
            <p:extLst>
              <p:ext uri="{D42A27DB-BD31-4B8C-83A1-F6EECF244321}">
                <p14:modId xmlns:p14="http://schemas.microsoft.com/office/powerpoint/2010/main" val="226272540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6250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A1E-51BD-C2F2-BE48-C0CB641A7787}"/>
              </a:ext>
            </a:extLst>
          </p:cNvPr>
          <p:cNvSpPr>
            <a:spLocks noGrp="1"/>
          </p:cNvSpPr>
          <p:nvPr>
            <p:ph type="title"/>
          </p:nvPr>
        </p:nvSpPr>
        <p:spPr/>
        <p:txBody>
          <a:bodyPr/>
          <a:lstStyle/>
          <a:p>
            <a:r>
              <a:rPr lang="en-US" dirty="0"/>
              <a:t>Phases of Cleanup	</a:t>
            </a:r>
          </a:p>
        </p:txBody>
      </p:sp>
      <p:sp>
        <p:nvSpPr>
          <p:cNvPr id="3" name="Text Placeholder 2">
            <a:extLst>
              <a:ext uri="{FF2B5EF4-FFF2-40B4-BE49-F238E27FC236}">
                <a16:creationId xmlns:a16="http://schemas.microsoft.com/office/drawing/2014/main" id="{6AA4FACE-C7AD-57B0-124E-CA8551833A3A}"/>
              </a:ext>
            </a:extLst>
          </p:cNvPr>
          <p:cNvSpPr>
            <a:spLocks noGrp="1"/>
          </p:cNvSpPr>
          <p:nvPr>
            <p:ph type="body" sz="quarter" idx="10"/>
          </p:nvPr>
        </p:nvSpPr>
        <p:spPr/>
        <p:txBody>
          <a:bodyPr/>
          <a:lstStyle/>
          <a:p>
            <a:r>
              <a:rPr lang="en-US" dirty="0"/>
              <a:t>Phase 1</a:t>
            </a:r>
          </a:p>
          <a:p>
            <a:pPr lvl="1"/>
            <a:r>
              <a:rPr lang="en-US" dirty="0"/>
              <a:t>Removal of household hazardous waste (California Department of Toxic Substances Control)</a:t>
            </a:r>
          </a:p>
          <a:p>
            <a:r>
              <a:rPr lang="en-US" dirty="0"/>
              <a:t>Phase 2</a:t>
            </a:r>
          </a:p>
          <a:p>
            <a:pPr lvl="1"/>
            <a:r>
              <a:rPr lang="en-US" dirty="0"/>
              <a:t>Assess and document site including evaluation of soil samples to establish cleanup goals and removing asbestos containing materials (California Department of Resources, Recycling, and Recovery)</a:t>
            </a:r>
          </a:p>
          <a:p>
            <a:r>
              <a:rPr lang="en-US" dirty="0"/>
              <a:t>Phase 3</a:t>
            </a:r>
          </a:p>
          <a:p>
            <a:pPr lvl="1"/>
            <a:r>
              <a:rPr lang="en-US" dirty="0"/>
              <a:t>Debris removal (Contractors and subcontractors)</a:t>
            </a:r>
          </a:p>
        </p:txBody>
      </p:sp>
    </p:spTree>
    <p:extLst>
      <p:ext uri="{BB962C8B-B14F-4D97-AF65-F5344CB8AC3E}">
        <p14:creationId xmlns:p14="http://schemas.microsoft.com/office/powerpoint/2010/main" val="398375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99D75-5709-885D-8ACD-48279E212817}"/>
              </a:ext>
            </a:extLst>
          </p:cNvPr>
          <p:cNvSpPr>
            <a:spLocks noGrp="1"/>
          </p:cNvSpPr>
          <p:nvPr>
            <p:ph type="title"/>
          </p:nvPr>
        </p:nvSpPr>
        <p:spPr>
          <a:xfrm>
            <a:off x="640080" y="325369"/>
            <a:ext cx="4368602" cy="1956841"/>
          </a:xfrm>
        </p:spPr>
        <p:txBody>
          <a:bodyPr anchor="b">
            <a:normAutofit/>
          </a:bodyPr>
          <a:lstStyle/>
          <a:p>
            <a:r>
              <a:rPr lang="en-US" sz="4200" dirty="0"/>
              <a:t>Background: California Wildfire Debris Cleanup</a:t>
            </a:r>
          </a:p>
        </p:txBody>
      </p:sp>
      <p:sp>
        <p:nvSpPr>
          <p:cNvPr id="205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F6761D-A30D-A332-B8CE-35BD0F379E71}"/>
              </a:ext>
            </a:extLst>
          </p:cNvPr>
          <p:cNvSpPr>
            <a:spLocks noGrp="1"/>
          </p:cNvSpPr>
          <p:nvPr>
            <p:ph idx="1"/>
          </p:nvPr>
        </p:nvSpPr>
        <p:spPr>
          <a:xfrm>
            <a:off x="640080" y="2872899"/>
            <a:ext cx="4243589" cy="3320668"/>
          </a:xfrm>
        </p:spPr>
        <p:txBody>
          <a:bodyPr>
            <a:normAutofit/>
          </a:bodyPr>
          <a:lstStyle/>
          <a:p>
            <a:r>
              <a:rPr lang="en-US" sz="1700" dirty="0"/>
              <a:t>Carr Fire—Shasta and Trinity County California</a:t>
            </a:r>
          </a:p>
          <a:p>
            <a:r>
              <a:rPr lang="en-US" sz="1700" dirty="0"/>
              <a:t>6</a:t>
            </a:r>
            <a:r>
              <a:rPr lang="en-US" sz="1700" baseline="30000" dirty="0"/>
              <a:t>th</a:t>
            </a:r>
            <a:r>
              <a:rPr lang="en-US" sz="1700" dirty="0"/>
              <a:t> most destructive in California History</a:t>
            </a:r>
          </a:p>
          <a:p>
            <a:pPr lvl="1"/>
            <a:r>
              <a:rPr lang="en-US" sz="1700" dirty="0"/>
              <a:t>229,651 acres burned</a:t>
            </a:r>
          </a:p>
          <a:p>
            <a:pPr lvl="1"/>
            <a:r>
              <a:rPr lang="en-US" sz="1700" dirty="0"/>
              <a:t>1,079 residences destroyed</a:t>
            </a:r>
          </a:p>
          <a:p>
            <a:pPr lvl="1"/>
            <a:r>
              <a:rPr lang="en-US" sz="1700" dirty="0"/>
              <a:t>22 commercial buildings</a:t>
            </a:r>
          </a:p>
          <a:p>
            <a:pPr lvl="1"/>
            <a:r>
              <a:rPr lang="en-US" sz="1700" dirty="0"/>
              <a:t>503 outbuildings</a:t>
            </a:r>
          </a:p>
          <a:p>
            <a:r>
              <a:rPr lang="en-US" sz="1700" dirty="0"/>
              <a:t>Fully contained August 30, 2018</a:t>
            </a:r>
          </a:p>
          <a:p>
            <a:r>
              <a:rPr lang="en-US" sz="1700" dirty="0"/>
              <a:t>Hazardous materials need to be removed to protect the public and the environment</a:t>
            </a:r>
          </a:p>
        </p:txBody>
      </p:sp>
      <p:pic>
        <p:nvPicPr>
          <p:cNvPr id="2051" name="Picture 3">
            <a:extLst>
              <a:ext uri="{FF2B5EF4-FFF2-40B4-BE49-F238E27FC236}">
                <a16:creationId xmlns:a16="http://schemas.microsoft.com/office/drawing/2014/main" id="{9ADAEC92-1FC1-A0BA-308E-1DF4DC6F6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44" r="1172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3967D-5A01-8FBB-62BC-6BD43749FE74}"/>
              </a:ext>
            </a:extLst>
          </p:cNvPr>
          <p:cNvSpPr txBox="1"/>
          <p:nvPr/>
        </p:nvSpPr>
        <p:spPr>
          <a:xfrm>
            <a:off x="-67738" y="6347965"/>
            <a:ext cx="6096000" cy="338554"/>
          </a:xfrm>
          <a:prstGeom prst="rect">
            <a:avLst/>
          </a:prstGeom>
          <a:noFill/>
        </p:spPr>
        <p:txBody>
          <a:bodyPr wrap="square">
            <a:spAutoFit/>
          </a:bodyPr>
          <a:lstStyle/>
          <a:p>
            <a:r>
              <a:rPr lang="en-US" sz="1600" dirty="0"/>
              <a:t>Source: https://www.fire.ca.gov/incidents/2018/7/23/carr-fire</a:t>
            </a:r>
          </a:p>
        </p:txBody>
      </p:sp>
      <p:sp>
        <p:nvSpPr>
          <p:cNvPr id="4" name="TextBox 3">
            <a:extLst>
              <a:ext uri="{FF2B5EF4-FFF2-40B4-BE49-F238E27FC236}">
                <a16:creationId xmlns:a16="http://schemas.microsoft.com/office/drawing/2014/main" id="{958FA1FA-EEE9-C88A-C476-48ED4B63F9A9}"/>
              </a:ext>
            </a:extLst>
          </p:cNvPr>
          <p:cNvSpPr txBox="1"/>
          <p:nvPr/>
        </p:nvSpPr>
        <p:spPr>
          <a:xfrm>
            <a:off x="10541619" y="6526740"/>
            <a:ext cx="2319454" cy="369332"/>
          </a:xfrm>
          <a:prstGeom prst="rect">
            <a:avLst/>
          </a:prstGeom>
          <a:noFill/>
        </p:spPr>
        <p:txBody>
          <a:bodyPr wrap="square" rtlCol="0">
            <a:spAutoFit/>
          </a:bodyPr>
          <a:lstStyle/>
          <a:p>
            <a:r>
              <a:rPr lang="en-US" dirty="0">
                <a:solidFill>
                  <a:schemeClr val="bg1"/>
                </a:solidFill>
              </a:rPr>
              <a:t>Photo by NIOSH</a:t>
            </a:r>
          </a:p>
        </p:txBody>
      </p:sp>
    </p:spTree>
    <p:extLst>
      <p:ext uri="{BB962C8B-B14F-4D97-AF65-F5344CB8AC3E}">
        <p14:creationId xmlns:p14="http://schemas.microsoft.com/office/powerpoint/2010/main" val="835653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F812FD-5BB7-405D-D13C-49D2613C8E1B}"/>
              </a:ext>
            </a:extLst>
          </p:cNvPr>
          <p:cNvSpPr>
            <a:spLocks noGrp="1"/>
          </p:cNvSpPr>
          <p:nvPr>
            <p:ph type="title"/>
          </p:nvPr>
        </p:nvSpPr>
        <p:spPr>
          <a:xfrm>
            <a:off x="589560" y="856180"/>
            <a:ext cx="5279408" cy="1128068"/>
          </a:xfrm>
        </p:spPr>
        <p:txBody>
          <a:bodyPr anchor="ctr">
            <a:normAutofit/>
          </a:bodyPr>
          <a:lstStyle/>
          <a:p>
            <a:r>
              <a:rPr lang="en-US" sz="3700"/>
              <a:t>Manual Labor Tasks at Cleanup Site</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E5A5FE-83D6-B1B1-97AB-49C576489F67}"/>
              </a:ext>
            </a:extLst>
          </p:cNvPr>
          <p:cNvSpPr>
            <a:spLocks noGrp="1"/>
          </p:cNvSpPr>
          <p:nvPr>
            <p:ph idx="1"/>
          </p:nvPr>
        </p:nvSpPr>
        <p:spPr>
          <a:xfrm>
            <a:off x="590719" y="2330505"/>
            <a:ext cx="5278066" cy="3979585"/>
          </a:xfrm>
        </p:spPr>
        <p:txBody>
          <a:bodyPr anchor="ctr">
            <a:normAutofit/>
          </a:bodyPr>
          <a:lstStyle/>
          <a:p>
            <a:r>
              <a:rPr lang="en-US" sz="2000"/>
              <a:t>Remove debris (some operate skid steers)</a:t>
            </a:r>
          </a:p>
          <a:p>
            <a:r>
              <a:rPr lang="en-US" sz="2000"/>
              <a:t>Dust suppression using water sprays</a:t>
            </a:r>
          </a:p>
          <a:p>
            <a:r>
              <a:rPr lang="en-US" sz="2000"/>
              <a:t>Cover loaded debris trucks with a tarp before departure to disposal site</a:t>
            </a:r>
          </a:p>
          <a:p>
            <a:r>
              <a:rPr lang="en-US" sz="2000"/>
              <a:t>Remove metal screws and nails after completion of the debris cleanup</a:t>
            </a:r>
          </a:p>
          <a:p>
            <a:endParaRPr lang="en-US" sz="20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509B6B-E51A-A95D-0A16-75E62834341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3661" r="4" b="9972"/>
          <a:stretch/>
        </p:blipFill>
        <p:spPr>
          <a:xfrm>
            <a:off x="7083423" y="581892"/>
            <a:ext cx="4397433"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87CC8B-477E-32E1-27B1-B33B30B7389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825" r="1" b="6896"/>
          <a:stretch/>
        </p:blipFill>
        <p:spPr>
          <a:xfrm>
            <a:off x="7083423" y="3707894"/>
            <a:ext cx="4395569" cy="2518756"/>
          </a:xfrm>
          <a:prstGeom prst="rect">
            <a:avLst/>
          </a:prstGeom>
        </p:spPr>
      </p:pic>
    </p:spTree>
    <p:extLst>
      <p:ext uri="{BB962C8B-B14F-4D97-AF65-F5344CB8AC3E}">
        <p14:creationId xmlns:p14="http://schemas.microsoft.com/office/powerpoint/2010/main" val="589462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50E32-B4DC-AB0D-C3C8-3EC84627243D}"/>
              </a:ext>
            </a:extLst>
          </p:cNvPr>
          <p:cNvSpPr>
            <a:spLocks noGrp="1"/>
          </p:cNvSpPr>
          <p:nvPr>
            <p:ph type="title"/>
          </p:nvPr>
        </p:nvSpPr>
        <p:spPr>
          <a:xfrm>
            <a:off x="841248" y="548640"/>
            <a:ext cx="3600860" cy="5431536"/>
          </a:xfrm>
        </p:spPr>
        <p:txBody>
          <a:bodyPr>
            <a:normAutofit/>
          </a:bodyPr>
          <a:lstStyle/>
          <a:p>
            <a:r>
              <a:rPr lang="en-US" sz="5400"/>
              <a:t>Personal Protective Equipment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B14EAA-37E9-4991-3F8C-E384C65D8329}"/>
              </a:ext>
            </a:extLst>
          </p:cNvPr>
          <p:cNvSpPr>
            <a:spLocks noGrp="1"/>
          </p:cNvSpPr>
          <p:nvPr>
            <p:ph idx="1"/>
          </p:nvPr>
        </p:nvSpPr>
        <p:spPr>
          <a:xfrm>
            <a:off x="5126418" y="552091"/>
            <a:ext cx="6224335" cy="5431536"/>
          </a:xfrm>
        </p:spPr>
        <p:txBody>
          <a:bodyPr anchor="ctr">
            <a:normAutofit/>
          </a:bodyPr>
          <a:lstStyle/>
          <a:p>
            <a:r>
              <a:rPr lang="en-US" sz="2200"/>
              <a:t>Required during work on lot</a:t>
            </a:r>
          </a:p>
          <a:p>
            <a:pPr lvl="1"/>
            <a:r>
              <a:rPr lang="en-US" sz="2200"/>
              <a:t>Tyvek</a:t>
            </a:r>
            <a:r>
              <a:rPr lang="en-US" sz="2200" baseline="30000"/>
              <a:t>®</a:t>
            </a:r>
            <a:r>
              <a:rPr lang="en-US" sz="2200"/>
              <a:t> suits</a:t>
            </a:r>
          </a:p>
          <a:p>
            <a:pPr lvl="1"/>
            <a:r>
              <a:rPr lang="en-US" sz="2200"/>
              <a:t>Boots or boot covers</a:t>
            </a:r>
          </a:p>
          <a:p>
            <a:pPr lvl="1"/>
            <a:r>
              <a:rPr lang="en-US" sz="2200"/>
              <a:t>Gloves (work gloves and/or nitrile) </a:t>
            </a:r>
          </a:p>
          <a:p>
            <a:pPr lvl="1"/>
            <a:r>
              <a:rPr lang="en-US" sz="2200"/>
              <a:t>Respirators</a:t>
            </a:r>
          </a:p>
          <a:p>
            <a:pPr lvl="1"/>
            <a:r>
              <a:rPr lang="en-US" sz="2200"/>
              <a:t>Hearing protection (sometimes) </a:t>
            </a:r>
          </a:p>
          <a:p>
            <a:r>
              <a:rPr lang="en-US" sz="2200"/>
              <a:t>Donned before passing through decontamination area at front of lot</a:t>
            </a:r>
          </a:p>
          <a:p>
            <a:r>
              <a:rPr lang="en-US" sz="2200"/>
              <a:t>Doffed during exit process through the decontamination area</a:t>
            </a:r>
          </a:p>
        </p:txBody>
      </p:sp>
    </p:spTree>
    <p:extLst>
      <p:ext uri="{BB962C8B-B14F-4D97-AF65-F5344CB8AC3E}">
        <p14:creationId xmlns:p14="http://schemas.microsoft.com/office/powerpoint/2010/main" val="250349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72279-951A-3B99-69CC-B4492851FBD9}"/>
              </a:ext>
            </a:extLst>
          </p:cNvPr>
          <p:cNvSpPr>
            <a:spLocks noGrp="1"/>
          </p:cNvSpPr>
          <p:nvPr>
            <p:ph type="title"/>
          </p:nvPr>
        </p:nvSpPr>
        <p:spPr>
          <a:xfrm>
            <a:off x="630936" y="639520"/>
            <a:ext cx="3429000" cy="1719072"/>
          </a:xfrm>
        </p:spPr>
        <p:txBody>
          <a:bodyPr anchor="b">
            <a:normAutofit/>
          </a:bodyPr>
          <a:lstStyle/>
          <a:p>
            <a:r>
              <a:rPr lang="en-US" sz="5400"/>
              <a:t>What did we do?</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60B0D5-5444-AFF5-F7EA-6D73061C53BA}"/>
              </a:ext>
            </a:extLst>
          </p:cNvPr>
          <p:cNvSpPr>
            <a:spLocks noGrp="1"/>
          </p:cNvSpPr>
          <p:nvPr>
            <p:ph idx="1"/>
          </p:nvPr>
        </p:nvSpPr>
        <p:spPr>
          <a:xfrm>
            <a:off x="630936" y="2807208"/>
            <a:ext cx="3429000" cy="3410712"/>
          </a:xfrm>
        </p:spPr>
        <p:txBody>
          <a:bodyPr anchor="t">
            <a:normAutofit lnSpcReduction="10000"/>
          </a:bodyPr>
          <a:lstStyle/>
          <a:p>
            <a:r>
              <a:rPr lang="en-US" sz="2000" dirty="0"/>
              <a:t>Evaluated exposure to RCS, asbestos, metals, and PAHs in air</a:t>
            </a:r>
          </a:p>
          <a:p>
            <a:r>
              <a:rPr lang="en-US" sz="2000" dirty="0"/>
              <a:t>Evaluated exposure to metals and PAHs on the skin</a:t>
            </a:r>
          </a:p>
          <a:p>
            <a:r>
              <a:rPr lang="en-US" sz="2000" dirty="0"/>
              <a:t>Evaluated representative task forces consisting of one task force lead, one equipment operator, and two laborers</a:t>
            </a:r>
          </a:p>
          <a:p>
            <a:r>
              <a:rPr lang="en-US" sz="2000" dirty="0"/>
              <a:t>Taskforce operated by “lots” which took ~ 3 days to clear</a:t>
            </a:r>
          </a:p>
          <a:p>
            <a:endParaRPr lang="en-US" sz="2000" dirty="0"/>
          </a:p>
        </p:txBody>
      </p:sp>
      <p:pic>
        <p:nvPicPr>
          <p:cNvPr id="5" name="Picture 4">
            <a:extLst>
              <a:ext uri="{FF2B5EF4-FFF2-40B4-BE49-F238E27FC236}">
                <a16:creationId xmlns:a16="http://schemas.microsoft.com/office/drawing/2014/main" id="{B45EFB18-C8DB-F46C-A5BC-D81935606063}"/>
              </a:ext>
            </a:extLst>
          </p:cNvPr>
          <p:cNvPicPr>
            <a:picLocks noChangeAspect="1"/>
          </p:cNvPicPr>
          <p:nvPr/>
        </p:nvPicPr>
        <p:blipFill>
          <a:blip r:embed="rId3"/>
          <a:stretch>
            <a:fillRect/>
          </a:stretch>
        </p:blipFill>
        <p:spPr>
          <a:xfrm>
            <a:off x="4654296" y="1582255"/>
            <a:ext cx="6903720" cy="3693490"/>
          </a:xfrm>
          <a:prstGeom prst="rect">
            <a:avLst/>
          </a:prstGeom>
        </p:spPr>
      </p:pic>
    </p:spTree>
    <p:extLst>
      <p:ext uri="{BB962C8B-B14F-4D97-AF65-F5344CB8AC3E}">
        <p14:creationId xmlns:p14="http://schemas.microsoft.com/office/powerpoint/2010/main" val="3789774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BB4A9-4BD5-56C0-7921-2B7B2DFB3EE7}"/>
              </a:ext>
            </a:extLst>
          </p:cNvPr>
          <p:cNvSpPr>
            <a:spLocks noGrp="1"/>
          </p:cNvSpPr>
          <p:nvPr>
            <p:ph type="title"/>
          </p:nvPr>
        </p:nvSpPr>
        <p:spPr>
          <a:xfrm>
            <a:off x="572493" y="238539"/>
            <a:ext cx="11018520" cy="1434415"/>
          </a:xfrm>
        </p:spPr>
        <p:txBody>
          <a:bodyPr anchor="b">
            <a:normAutofit/>
          </a:bodyPr>
          <a:lstStyle/>
          <a:p>
            <a:r>
              <a:rPr lang="en-US" sz="5400"/>
              <a:t>What did we find?</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C0FC0A-D6D9-38AB-1EFD-5B39C98D9F2E}"/>
              </a:ext>
            </a:extLst>
          </p:cNvPr>
          <p:cNvSpPr>
            <a:spLocks noGrp="1"/>
          </p:cNvSpPr>
          <p:nvPr>
            <p:ph idx="1"/>
          </p:nvPr>
        </p:nvSpPr>
        <p:spPr>
          <a:xfrm>
            <a:off x="572493" y="2071316"/>
            <a:ext cx="6713552" cy="4119172"/>
          </a:xfrm>
        </p:spPr>
        <p:txBody>
          <a:bodyPr anchor="t">
            <a:normAutofit/>
          </a:bodyPr>
          <a:lstStyle/>
          <a:p>
            <a:r>
              <a:rPr lang="en-US" sz="1900" dirty="0"/>
              <a:t>RCS</a:t>
            </a:r>
          </a:p>
          <a:p>
            <a:pPr lvl="1"/>
            <a:r>
              <a:rPr lang="en-US" sz="1900" dirty="0"/>
              <a:t>We detected RCS in 73% of the samples</a:t>
            </a:r>
          </a:p>
          <a:p>
            <a:pPr lvl="1"/>
            <a:r>
              <a:rPr lang="en-US" sz="1900" dirty="0"/>
              <a:t>Mean air concentration was 13.2 µg/m</a:t>
            </a:r>
            <a:r>
              <a:rPr lang="en-US" sz="1900" baseline="30000" dirty="0"/>
              <a:t>3</a:t>
            </a:r>
            <a:r>
              <a:rPr lang="en-US" sz="1900" dirty="0"/>
              <a:t> (Range 2.4 to 76 µg/m</a:t>
            </a:r>
            <a:r>
              <a:rPr lang="en-US" sz="1900" baseline="30000" dirty="0"/>
              <a:t>3</a:t>
            </a:r>
            <a:r>
              <a:rPr lang="en-US" sz="1900" dirty="0"/>
              <a:t>)</a:t>
            </a:r>
          </a:p>
          <a:p>
            <a:pPr lvl="1"/>
            <a:r>
              <a:rPr lang="en-US" sz="1900" dirty="0"/>
              <a:t>2 of the 7 skid steer operators had airborne exposures above the OSHA Action Level of 25 µg/m</a:t>
            </a:r>
            <a:r>
              <a:rPr lang="en-US" sz="1900" baseline="30000" dirty="0"/>
              <a:t>3</a:t>
            </a:r>
          </a:p>
          <a:p>
            <a:pPr lvl="1"/>
            <a:r>
              <a:rPr lang="en-US" sz="1900" dirty="0"/>
              <a:t>One of the 7 was also above the OSHA PEL and NIOSH REL of 50 µg/m</a:t>
            </a:r>
            <a:r>
              <a:rPr lang="en-US" sz="1900" baseline="30000" dirty="0"/>
              <a:t>3</a:t>
            </a:r>
            <a:endParaRPr lang="en-US" sz="1900" dirty="0"/>
          </a:p>
          <a:p>
            <a:r>
              <a:rPr lang="en-US" sz="1900" dirty="0"/>
              <a:t>Asbestos Fibers</a:t>
            </a:r>
          </a:p>
          <a:p>
            <a:pPr lvl="1"/>
            <a:r>
              <a:rPr lang="en-US" sz="1900" dirty="0"/>
              <a:t>All air samples were below the applicable OELs (0.01 f/cc)</a:t>
            </a:r>
          </a:p>
          <a:p>
            <a:pPr lvl="1"/>
            <a:r>
              <a:rPr lang="en-US" sz="1900" dirty="0"/>
              <a:t>Likely due to asbestos abatement of destroyed homes prior to debris cleanup</a:t>
            </a:r>
          </a:p>
          <a:p>
            <a:endParaRPr lang="en-US" sz="1900" dirty="0"/>
          </a:p>
        </p:txBody>
      </p:sp>
      <p:pic>
        <p:nvPicPr>
          <p:cNvPr id="4" name="Picture 3">
            <a:extLst>
              <a:ext uri="{FF2B5EF4-FFF2-40B4-BE49-F238E27FC236}">
                <a16:creationId xmlns:a16="http://schemas.microsoft.com/office/drawing/2014/main" id="{3B908B8C-54A5-E150-E8AB-33ED3BF2BA7F}"/>
              </a:ext>
            </a:extLst>
          </p:cNvPr>
          <p:cNvPicPr>
            <a:picLocks noChangeAspect="1"/>
          </p:cNvPicPr>
          <p:nvPr/>
        </p:nvPicPr>
        <p:blipFill rotWithShape="1">
          <a:blip r:embed="rId3"/>
          <a:srcRect l="22756" r="5090"/>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4F6A55FD-FCAE-F584-FA47-9DC8BD4398D0}"/>
              </a:ext>
            </a:extLst>
          </p:cNvPr>
          <p:cNvSpPr txBox="1"/>
          <p:nvPr/>
        </p:nvSpPr>
        <p:spPr>
          <a:xfrm>
            <a:off x="164938" y="6190488"/>
            <a:ext cx="11859076" cy="646331"/>
          </a:xfrm>
          <a:prstGeom prst="rect">
            <a:avLst/>
          </a:prstGeom>
          <a:noFill/>
        </p:spPr>
        <p:txBody>
          <a:bodyPr wrap="square" rtlCol="0">
            <a:spAutoFit/>
          </a:bodyPr>
          <a:lstStyle/>
          <a:p>
            <a:r>
              <a:rPr lang="en-US" sz="1800" dirty="0"/>
              <a:t>µg/m</a:t>
            </a:r>
            <a:r>
              <a:rPr lang="en-US" sz="1800" baseline="30000" dirty="0"/>
              <a:t>3</a:t>
            </a:r>
            <a:r>
              <a:rPr lang="en-US" sz="1800" dirty="0"/>
              <a:t>  = micrograms per cubic centimeter; </a:t>
            </a:r>
            <a:r>
              <a:rPr lang="en-US" dirty="0"/>
              <a:t>f/cc = fibers per cubic centimeter; PEL = Permissible Exposure Limit; </a:t>
            </a:r>
          </a:p>
          <a:p>
            <a:r>
              <a:rPr lang="en-US" dirty="0"/>
              <a:t>REL = Recommended Exposure Limit </a:t>
            </a:r>
          </a:p>
        </p:txBody>
      </p:sp>
    </p:spTree>
    <p:extLst>
      <p:ext uri="{BB962C8B-B14F-4D97-AF65-F5344CB8AC3E}">
        <p14:creationId xmlns:p14="http://schemas.microsoft.com/office/powerpoint/2010/main" val="2836207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BCCEF65-9C78-6B23-00A4-F99CE4EDFF9C}"/>
              </a:ext>
            </a:extLst>
          </p:cNvPr>
          <p:cNvSpPr>
            <a:spLocks noGrp="1"/>
          </p:cNvSpPr>
          <p:nvPr>
            <p:ph type="title"/>
          </p:nvPr>
        </p:nvSpPr>
        <p:spPr>
          <a:xfrm>
            <a:off x="793662" y="386930"/>
            <a:ext cx="10066122" cy="1298448"/>
          </a:xfrm>
        </p:spPr>
        <p:txBody>
          <a:bodyPr anchor="b">
            <a:normAutofit/>
          </a:bodyPr>
          <a:lstStyle/>
          <a:p>
            <a:r>
              <a:rPr lang="en-US"/>
              <a:t>NIOSH Health Hazard Evaluation (HHE) Program</a:t>
            </a:r>
            <a:endParaRPr lang="en-US" dirty="0"/>
          </a:p>
        </p:txBody>
      </p:sp>
      <p:sp>
        <p:nvSpPr>
          <p:cNvPr id="10"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6CD4885-3E32-8B84-1FD6-DA77D3CC4392}"/>
              </a:ext>
            </a:extLst>
          </p:cNvPr>
          <p:cNvSpPr>
            <a:spLocks noGrp="1"/>
          </p:cNvSpPr>
          <p:nvPr>
            <p:ph idx="1"/>
          </p:nvPr>
        </p:nvSpPr>
        <p:spPr>
          <a:xfrm>
            <a:off x="793661" y="2599509"/>
            <a:ext cx="4530898" cy="3639450"/>
          </a:xfrm>
        </p:spPr>
        <p:txBody>
          <a:bodyPr anchor="ctr">
            <a:normAutofit/>
          </a:bodyPr>
          <a:lstStyle/>
          <a:p>
            <a:r>
              <a:rPr lang="en-US" sz="2000"/>
              <a:t>Worksite evaluation to determine whether harmful exposures, processes, or conditions pose a hazard to workers</a:t>
            </a:r>
          </a:p>
          <a:p>
            <a:r>
              <a:rPr lang="en-US" sz="2000"/>
              <a:t>Respond to requests from employees; employers; unions; and federal, state, or local government agencies</a:t>
            </a:r>
          </a:p>
          <a:p>
            <a:r>
              <a:rPr lang="en-US" sz="2000"/>
              <a:t>Provide facility-specific recommendations to control identified hazards</a:t>
            </a:r>
          </a:p>
          <a:p>
            <a:r>
              <a:rPr lang="en-US" sz="2000"/>
              <a:t>Free</a:t>
            </a:r>
          </a:p>
          <a:p>
            <a:endParaRPr lang="en-US" sz="2000"/>
          </a:p>
        </p:txBody>
      </p:sp>
      <p:pic>
        <p:nvPicPr>
          <p:cNvPr id="7" name="Picture 6">
            <a:extLst>
              <a:ext uri="{FF2B5EF4-FFF2-40B4-BE49-F238E27FC236}">
                <a16:creationId xmlns:a16="http://schemas.microsoft.com/office/drawing/2014/main" id="{AF976324-654D-C608-4229-6FB7B7FD4A1C}"/>
              </a:ext>
            </a:extLst>
          </p:cNvPr>
          <p:cNvPicPr>
            <a:picLocks noChangeAspect="1"/>
          </p:cNvPicPr>
          <p:nvPr/>
        </p:nvPicPr>
        <p:blipFill>
          <a:blip r:embed="rId3"/>
          <a:stretch>
            <a:fillRect/>
          </a:stretch>
        </p:blipFill>
        <p:spPr>
          <a:xfrm>
            <a:off x="5911532" y="3246943"/>
            <a:ext cx="5150277" cy="2188868"/>
          </a:xfrm>
          <a:prstGeom prst="rect">
            <a:avLst/>
          </a:prstGeom>
        </p:spPr>
      </p:pic>
      <p:sp>
        <p:nvSpPr>
          <p:cNvPr id="18"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5B52661-AB18-E846-B52B-E547291D68FE}"/>
              </a:ext>
            </a:extLst>
          </p:cNvPr>
          <p:cNvSpPr txBox="1"/>
          <p:nvPr/>
        </p:nvSpPr>
        <p:spPr>
          <a:xfrm>
            <a:off x="5911532" y="5640045"/>
            <a:ext cx="6172200" cy="369332"/>
          </a:xfrm>
          <a:prstGeom prst="rect">
            <a:avLst/>
          </a:prstGeom>
          <a:noFill/>
        </p:spPr>
        <p:txBody>
          <a:bodyPr wrap="square">
            <a:spAutoFit/>
          </a:bodyPr>
          <a:lstStyle/>
          <a:p>
            <a:r>
              <a:rPr lang="en-US" dirty="0"/>
              <a:t>Photo by NIOSH.</a:t>
            </a:r>
          </a:p>
        </p:txBody>
      </p:sp>
    </p:spTree>
    <p:extLst>
      <p:ext uri="{BB962C8B-B14F-4D97-AF65-F5344CB8AC3E}">
        <p14:creationId xmlns:p14="http://schemas.microsoft.com/office/powerpoint/2010/main" val="362992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A09A5ED-B0AA-C8B7-F606-D4B5212C3647}"/>
              </a:ext>
            </a:extLst>
          </p:cNvPr>
          <p:cNvSpPr>
            <a:spLocks noGrp="1"/>
          </p:cNvSpPr>
          <p:nvPr>
            <p:ph type="title"/>
          </p:nvPr>
        </p:nvSpPr>
        <p:spPr>
          <a:xfrm>
            <a:off x="1137034" y="609597"/>
            <a:ext cx="9392421" cy="1330841"/>
          </a:xfrm>
        </p:spPr>
        <p:txBody>
          <a:bodyPr>
            <a:normAutofit/>
          </a:bodyPr>
          <a:lstStyle/>
          <a:p>
            <a:r>
              <a:rPr lang="en-US" dirty="0"/>
              <a:t>What did we find?</a:t>
            </a:r>
          </a:p>
        </p:txBody>
      </p:sp>
      <p:sp>
        <p:nvSpPr>
          <p:cNvPr id="3" name="Content Placeholder 2">
            <a:extLst>
              <a:ext uri="{FF2B5EF4-FFF2-40B4-BE49-F238E27FC236}">
                <a16:creationId xmlns:a16="http://schemas.microsoft.com/office/drawing/2014/main" id="{D1EBFDB4-6DD6-AA72-AB1E-6D3BCD75EE25}"/>
              </a:ext>
            </a:extLst>
          </p:cNvPr>
          <p:cNvSpPr>
            <a:spLocks noGrp="1"/>
          </p:cNvSpPr>
          <p:nvPr>
            <p:ph idx="1"/>
          </p:nvPr>
        </p:nvSpPr>
        <p:spPr>
          <a:xfrm>
            <a:off x="1137034" y="2198362"/>
            <a:ext cx="4958966" cy="3917773"/>
          </a:xfrm>
        </p:spPr>
        <p:txBody>
          <a:bodyPr>
            <a:normAutofit/>
          </a:bodyPr>
          <a:lstStyle/>
          <a:p>
            <a:r>
              <a:rPr lang="en-US" sz="2000" dirty="0"/>
              <a:t>Metals</a:t>
            </a:r>
          </a:p>
          <a:p>
            <a:pPr lvl="1"/>
            <a:r>
              <a:rPr lang="en-US" sz="2000" dirty="0"/>
              <a:t>No air samples for metals exceeded applicable OELs</a:t>
            </a:r>
          </a:p>
          <a:p>
            <a:pPr lvl="1"/>
            <a:r>
              <a:rPr lang="en-US" sz="2000" dirty="0"/>
              <a:t>We found metals on employees’ hands at lunch and just before leaving the worksite</a:t>
            </a:r>
          </a:p>
          <a:p>
            <a:r>
              <a:rPr lang="en-US" sz="2000" dirty="0"/>
              <a:t>PAHs</a:t>
            </a:r>
          </a:p>
          <a:p>
            <a:pPr lvl="1"/>
            <a:r>
              <a:rPr lang="en-US" sz="2000" dirty="0"/>
              <a:t>We detected some PAHs in air; all were below applicable OELs</a:t>
            </a:r>
          </a:p>
          <a:p>
            <a:pPr lvl="1"/>
            <a:r>
              <a:rPr lang="en-US" sz="2000" dirty="0"/>
              <a:t>We detected some PAHs on skin wipes</a:t>
            </a:r>
          </a:p>
          <a:p>
            <a:pPr lvl="1"/>
            <a:r>
              <a:rPr lang="en-US" sz="2000" dirty="0"/>
              <a:t>Sun/light exposure could have degraded the PAHs in ash</a:t>
            </a:r>
          </a:p>
          <a:p>
            <a:pPr lvl="1"/>
            <a:endParaRPr lang="en-US" sz="2000" dirty="0"/>
          </a:p>
        </p:txBody>
      </p:sp>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1A853F4-DDF2-BF61-834F-D923DE2567A0}"/>
              </a:ext>
            </a:extLst>
          </p:cNvPr>
          <p:cNvPicPr>
            <a:picLocks noChangeAspect="1"/>
          </p:cNvPicPr>
          <p:nvPr/>
        </p:nvPicPr>
        <p:blipFill>
          <a:blip r:embed="rId3"/>
          <a:stretch>
            <a:fillRect/>
          </a:stretch>
        </p:blipFill>
        <p:spPr>
          <a:xfrm>
            <a:off x="6760316" y="1861304"/>
            <a:ext cx="5218772" cy="3331131"/>
          </a:xfrm>
          <a:prstGeom prst="rect">
            <a:avLst/>
          </a:prstGeom>
        </p:spPr>
      </p:pic>
      <p:sp>
        <p:nvSpPr>
          <p:cNvPr id="8" name="TextBox 7">
            <a:extLst>
              <a:ext uri="{FF2B5EF4-FFF2-40B4-BE49-F238E27FC236}">
                <a16:creationId xmlns:a16="http://schemas.microsoft.com/office/drawing/2014/main" id="{7CED8501-0CCE-A1DD-908C-0046F8B05D12}"/>
              </a:ext>
            </a:extLst>
          </p:cNvPr>
          <p:cNvSpPr txBox="1"/>
          <p:nvPr/>
        </p:nvSpPr>
        <p:spPr>
          <a:xfrm>
            <a:off x="10204704" y="1922916"/>
            <a:ext cx="2319454" cy="369332"/>
          </a:xfrm>
          <a:prstGeom prst="rect">
            <a:avLst/>
          </a:prstGeom>
          <a:noFill/>
        </p:spPr>
        <p:txBody>
          <a:bodyPr wrap="square" rtlCol="0">
            <a:spAutoFit/>
          </a:bodyPr>
          <a:lstStyle/>
          <a:p>
            <a:r>
              <a:rPr lang="en-US" dirty="0">
                <a:solidFill>
                  <a:schemeClr val="bg1"/>
                </a:solidFill>
              </a:rPr>
              <a:t>Photo by NIOSH</a:t>
            </a:r>
          </a:p>
        </p:txBody>
      </p:sp>
      <p:sp>
        <p:nvSpPr>
          <p:cNvPr id="10" name="TextBox 9">
            <a:extLst>
              <a:ext uri="{FF2B5EF4-FFF2-40B4-BE49-F238E27FC236}">
                <a16:creationId xmlns:a16="http://schemas.microsoft.com/office/drawing/2014/main" id="{6734B318-FB6C-3B36-86FE-2BA3979B5026}"/>
              </a:ext>
            </a:extLst>
          </p:cNvPr>
          <p:cNvSpPr txBox="1"/>
          <p:nvPr/>
        </p:nvSpPr>
        <p:spPr>
          <a:xfrm>
            <a:off x="6760316" y="5341434"/>
            <a:ext cx="5218772" cy="646331"/>
          </a:xfrm>
          <a:prstGeom prst="rect">
            <a:avLst/>
          </a:prstGeom>
          <a:noFill/>
        </p:spPr>
        <p:txBody>
          <a:bodyPr wrap="square" rtlCol="0">
            <a:spAutoFit/>
          </a:bodyPr>
          <a:lstStyle/>
          <a:p>
            <a:r>
              <a:rPr lang="en-US" dirty="0"/>
              <a:t>Photo of collecting hand wipe samples for heavy metals</a:t>
            </a:r>
          </a:p>
        </p:txBody>
      </p:sp>
    </p:spTree>
    <p:extLst>
      <p:ext uri="{BB962C8B-B14F-4D97-AF65-F5344CB8AC3E}">
        <p14:creationId xmlns:p14="http://schemas.microsoft.com/office/powerpoint/2010/main" val="1631216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next to a burning building&#10;&#10;Description automatically generated with low confidence">
            <a:extLst>
              <a:ext uri="{FF2B5EF4-FFF2-40B4-BE49-F238E27FC236}">
                <a16:creationId xmlns:a16="http://schemas.microsoft.com/office/drawing/2014/main" id="{BE819D12-8149-530A-F037-32D3853AE4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930" r="1930"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Content Placeholder 3">
            <a:extLst>
              <a:ext uri="{FF2B5EF4-FFF2-40B4-BE49-F238E27FC236}">
                <a16:creationId xmlns:a16="http://schemas.microsoft.com/office/drawing/2014/main" id="{69CB52E2-478E-09C6-9896-AA67D8A152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326" r="7047"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FA915949-FD48-37AB-BFDB-585967426C2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2804" r="14413" b="2"/>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30" name="Freeform: Shape 29">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7CD379-0374-FF78-5050-B7AA07CCD606}"/>
              </a:ext>
            </a:extLst>
          </p:cNvPr>
          <p:cNvSpPr>
            <a:spLocks noGrp="1"/>
          </p:cNvSpPr>
          <p:nvPr>
            <p:ph type="title"/>
          </p:nvPr>
        </p:nvSpPr>
        <p:spPr>
          <a:xfrm>
            <a:off x="448056" y="685800"/>
            <a:ext cx="4922338" cy="1325563"/>
          </a:xfrm>
        </p:spPr>
        <p:txBody>
          <a:bodyPr vert="horz" lIns="91440" tIns="45720" rIns="91440" bIns="45720" rtlCol="0">
            <a:normAutofit/>
          </a:bodyPr>
          <a:lstStyle/>
          <a:p>
            <a:r>
              <a:rPr lang="en-US" sz="3400" kern="1200">
                <a:latin typeface="+mj-lt"/>
                <a:ea typeface="+mj-ea"/>
                <a:cs typeface="+mj-cs"/>
              </a:rPr>
              <a:t>Observations</a:t>
            </a:r>
          </a:p>
        </p:txBody>
      </p:sp>
      <p:sp>
        <p:nvSpPr>
          <p:cNvPr id="34" name="Rectangle 33">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15">
            <a:extLst>
              <a:ext uri="{FF2B5EF4-FFF2-40B4-BE49-F238E27FC236}">
                <a16:creationId xmlns:a16="http://schemas.microsoft.com/office/drawing/2014/main" id="{6B402C08-44D7-307E-900E-8F754FFD917D}"/>
              </a:ext>
            </a:extLst>
          </p:cNvPr>
          <p:cNvSpPr>
            <a:spLocks noGrp="1"/>
          </p:cNvSpPr>
          <p:nvPr>
            <p:ph idx="1"/>
          </p:nvPr>
        </p:nvSpPr>
        <p:spPr>
          <a:xfrm>
            <a:off x="448056" y="2514600"/>
            <a:ext cx="4922338" cy="3666744"/>
          </a:xfrm>
        </p:spPr>
        <p:txBody>
          <a:bodyPr>
            <a:normAutofit/>
          </a:bodyPr>
          <a:lstStyle/>
          <a:p>
            <a:r>
              <a:rPr lang="en-US" sz="2000" dirty="0"/>
              <a:t>Excavator and skid steer generated large dust clouds</a:t>
            </a:r>
          </a:p>
          <a:p>
            <a:r>
              <a:rPr lang="en-US" sz="2000" dirty="0"/>
              <a:t>Manual suppression using handheld hose</a:t>
            </a:r>
          </a:p>
          <a:p>
            <a:pPr lvl="1"/>
            <a:r>
              <a:rPr lang="en-US" sz="2000" dirty="0"/>
              <a:t>Water buffalo tank holding 100 </a:t>
            </a:r>
            <a:r>
              <a:rPr lang="en-US" sz="2000" dirty="0" err="1"/>
              <a:t>gallosn</a:t>
            </a:r>
            <a:r>
              <a:rPr lang="en-US" sz="2000" dirty="0"/>
              <a:t> of water transported on a small trailer</a:t>
            </a:r>
          </a:p>
          <a:p>
            <a:r>
              <a:rPr lang="en-US" sz="2000" dirty="0"/>
              <a:t>Suppression from large tanker trucks full of water</a:t>
            </a:r>
          </a:p>
          <a:p>
            <a:pPr lvl="1"/>
            <a:r>
              <a:rPr lang="en-US" sz="1600" dirty="0"/>
              <a:t>Directionally sprayed to wet lots throughout the neighborhood</a:t>
            </a:r>
          </a:p>
          <a:p>
            <a:r>
              <a:rPr lang="en-US" sz="2000" dirty="0"/>
              <a:t>Airborne dust particularly visible when dust suppression methods were not in use</a:t>
            </a:r>
          </a:p>
          <a:p>
            <a:endParaRPr lang="en-US" sz="2000" dirty="0"/>
          </a:p>
          <a:p>
            <a:endParaRPr lang="en-US" sz="2000" dirty="0"/>
          </a:p>
        </p:txBody>
      </p:sp>
    </p:spTree>
    <p:extLst>
      <p:ext uri="{BB962C8B-B14F-4D97-AF65-F5344CB8AC3E}">
        <p14:creationId xmlns:p14="http://schemas.microsoft.com/office/powerpoint/2010/main" val="2644555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DD3A5B-2973-4BCC-E60C-E266F4B41F18}"/>
              </a:ext>
            </a:extLst>
          </p:cNvPr>
          <p:cNvSpPr>
            <a:spLocks noGrp="1"/>
          </p:cNvSpPr>
          <p:nvPr>
            <p:ph type="title"/>
          </p:nvPr>
        </p:nvSpPr>
        <p:spPr>
          <a:xfrm>
            <a:off x="640080" y="325369"/>
            <a:ext cx="4368602" cy="1956841"/>
          </a:xfrm>
        </p:spPr>
        <p:txBody>
          <a:bodyPr anchor="b">
            <a:normAutofit/>
          </a:bodyPr>
          <a:lstStyle/>
          <a:p>
            <a:r>
              <a:rPr lang="en-US" sz="4600"/>
              <a:t>Special Considerations	</a:t>
            </a:r>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B0F82F-594E-27B3-320E-BF9C112B64BF}"/>
              </a:ext>
            </a:extLst>
          </p:cNvPr>
          <p:cNvSpPr>
            <a:spLocks noGrp="1"/>
          </p:cNvSpPr>
          <p:nvPr>
            <p:ph idx="1"/>
          </p:nvPr>
        </p:nvSpPr>
        <p:spPr>
          <a:xfrm>
            <a:off x="640080" y="2872899"/>
            <a:ext cx="4243589" cy="3320668"/>
          </a:xfrm>
        </p:spPr>
        <p:txBody>
          <a:bodyPr>
            <a:normAutofit/>
          </a:bodyPr>
          <a:lstStyle/>
          <a:p>
            <a:r>
              <a:rPr lang="en-US" sz="1500" dirty="0"/>
              <a:t>California has a very clearly described process for debris cleanup and returning the lots to the homeowners </a:t>
            </a:r>
          </a:p>
          <a:p>
            <a:pPr lvl="1"/>
            <a:r>
              <a:rPr lang="en-US" sz="1500" dirty="0"/>
              <a:t>Other states might not have this</a:t>
            </a:r>
          </a:p>
          <a:p>
            <a:r>
              <a:rPr lang="en-US" sz="1500" dirty="0"/>
              <a:t>The “skid-steer” operators were more exposed than the closed-cab excavators because they did not have to in-cab filtration</a:t>
            </a:r>
          </a:p>
          <a:p>
            <a:pPr lvl="1"/>
            <a:r>
              <a:rPr lang="en-US" sz="1500" dirty="0"/>
              <a:t>Not all excavators have in-cab filtration</a:t>
            </a:r>
          </a:p>
          <a:p>
            <a:r>
              <a:rPr lang="en-US" sz="1500" dirty="0"/>
              <a:t>Utilizing wet methods during dusty operations like sawing helped to reduce exposures</a:t>
            </a:r>
          </a:p>
          <a:p>
            <a:pPr lvl="1"/>
            <a:r>
              <a:rPr lang="en-US" sz="1500" dirty="0"/>
              <a:t>In some neighborhoods a spray truck could dampen the rubble which helped to reduce exposures</a:t>
            </a:r>
          </a:p>
        </p:txBody>
      </p:sp>
      <p:pic>
        <p:nvPicPr>
          <p:cNvPr id="4098" name="Picture 2">
            <a:extLst>
              <a:ext uri="{FF2B5EF4-FFF2-40B4-BE49-F238E27FC236}">
                <a16:creationId xmlns:a16="http://schemas.microsoft.com/office/drawing/2014/main" id="{CF1B725D-D426-D361-D4A7-1EF599E942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38" r="-1" b="1888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7F61428-59BF-7781-1E82-D91F7F4EE959}"/>
              </a:ext>
            </a:extLst>
          </p:cNvPr>
          <p:cNvSpPr txBox="1"/>
          <p:nvPr/>
        </p:nvSpPr>
        <p:spPr>
          <a:xfrm>
            <a:off x="10541619" y="6526740"/>
            <a:ext cx="2319454" cy="369332"/>
          </a:xfrm>
          <a:prstGeom prst="rect">
            <a:avLst/>
          </a:prstGeom>
          <a:noFill/>
        </p:spPr>
        <p:txBody>
          <a:bodyPr wrap="square" rtlCol="0">
            <a:spAutoFit/>
          </a:bodyPr>
          <a:lstStyle/>
          <a:p>
            <a:r>
              <a:rPr lang="en-US" dirty="0">
                <a:solidFill>
                  <a:schemeClr val="bg1"/>
                </a:solidFill>
              </a:rPr>
              <a:t>Photo by NIOSH</a:t>
            </a:r>
          </a:p>
        </p:txBody>
      </p:sp>
    </p:spTree>
    <p:extLst>
      <p:ext uri="{BB962C8B-B14F-4D97-AF65-F5344CB8AC3E}">
        <p14:creationId xmlns:p14="http://schemas.microsoft.com/office/powerpoint/2010/main" val="2110919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0741-88AA-8AC2-1FA6-56D07E8732B2}"/>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E24D1206-2D36-41E8-74B7-6E29242156CC}"/>
              </a:ext>
            </a:extLst>
          </p:cNvPr>
          <p:cNvSpPr>
            <a:spLocks noGrp="1"/>
          </p:cNvSpPr>
          <p:nvPr>
            <p:ph idx="1"/>
          </p:nvPr>
        </p:nvSpPr>
        <p:spPr>
          <a:xfrm>
            <a:off x="1483112" y="1825625"/>
            <a:ext cx="9121698" cy="4351338"/>
          </a:xfrm>
        </p:spPr>
        <p:txBody>
          <a:bodyPr>
            <a:normAutofit lnSpcReduction="10000"/>
          </a:bodyPr>
          <a:lstStyle/>
          <a:p>
            <a:r>
              <a:rPr lang="en-US" dirty="0"/>
              <a:t>Reduce employees’ exposures to respirable crystalline silica and educate employees on silica and silicosis </a:t>
            </a:r>
          </a:p>
          <a:p>
            <a:r>
              <a:rPr lang="en-US" dirty="0"/>
              <a:t>Develop a medical monitoring program</a:t>
            </a:r>
          </a:p>
          <a:p>
            <a:r>
              <a:rPr lang="en-US" dirty="0"/>
              <a:t>Reduce the amount of lead and other metals on the employees’ hands and work clothes</a:t>
            </a:r>
          </a:p>
          <a:p>
            <a:r>
              <a:rPr lang="en-US" dirty="0"/>
              <a:t>Require consistent use and enforcement of personal protective equipment and decontamination procedures among all contractors and subcontractors</a:t>
            </a:r>
          </a:p>
          <a:p>
            <a:r>
              <a:rPr lang="en-US" dirty="0"/>
              <a:t>Ensure all employees who are exposed to hazardous levels of noise are properly protected</a:t>
            </a:r>
          </a:p>
        </p:txBody>
      </p:sp>
      <p:pic>
        <p:nvPicPr>
          <p:cNvPr id="5" name="Picture 4">
            <a:extLst>
              <a:ext uri="{FF2B5EF4-FFF2-40B4-BE49-F238E27FC236}">
                <a16:creationId xmlns:a16="http://schemas.microsoft.com/office/drawing/2014/main" id="{BDC2707E-895D-07B5-A287-BEF47AAB28DF}"/>
              </a:ext>
            </a:extLst>
          </p:cNvPr>
          <p:cNvPicPr>
            <a:picLocks noChangeAspect="1"/>
          </p:cNvPicPr>
          <p:nvPr/>
        </p:nvPicPr>
        <p:blipFill>
          <a:blip r:embed="rId3"/>
          <a:stretch>
            <a:fillRect/>
          </a:stretch>
        </p:blipFill>
        <p:spPr>
          <a:xfrm>
            <a:off x="621731" y="1825625"/>
            <a:ext cx="772055" cy="750307"/>
          </a:xfrm>
          <a:prstGeom prst="rect">
            <a:avLst/>
          </a:prstGeom>
        </p:spPr>
      </p:pic>
      <p:pic>
        <p:nvPicPr>
          <p:cNvPr id="1026" name="Picture 2">
            <a:extLst>
              <a:ext uri="{FF2B5EF4-FFF2-40B4-BE49-F238E27FC236}">
                <a16:creationId xmlns:a16="http://schemas.microsoft.com/office/drawing/2014/main" id="{361D1BF4-231A-81D2-06DD-AE0E3609E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18" y="2643400"/>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09E7AC22-57DD-E0EE-BB2E-7612D4ADB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74" y="3527213"/>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618DB7A-BE14-C2F7-97DE-7F3DBB9B517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31" y="4405450"/>
            <a:ext cx="685800" cy="685800"/>
          </a:xfrm>
          <a:prstGeom prst="rect">
            <a:avLst/>
          </a:prstGeom>
          <a:noFill/>
          <a:ln>
            <a:noFill/>
          </a:ln>
        </p:spPr>
      </p:pic>
      <p:pic>
        <p:nvPicPr>
          <p:cNvPr id="1028" name="Picture 4">
            <a:extLst>
              <a:ext uri="{FF2B5EF4-FFF2-40B4-BE49-F238E27FC236}">
                <a16:creationId xmlns:a16="http://schemas.microsoft.com/office/drawing/2014/main" id="{7CDBC88E-7338-60A7-EB85-0DDBD015D0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143" y="5213197"/>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3687E27-216B-D70D-F6D7-B5B8051AAD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731" y="6022532"/>
            <a:ext cx="685800" cy="685800"/>
          </a:xfrm>
          <a:prstGeom prst="rect">
            <a:avLst/>
          </a:prstGeom>
        </p:spPr>
      </p:pic>
      <p:pic>
        <p:nvPicPr>
          <p:cNvPr id="1029" name="Picture 5">
            <a:extLst>
              <a:ext uri="{FF2B5EF4-FFF2-40B4-BE49-F238E27FC236}">
                <a16:creationId xmlns:a16="http://schemas.microsoft.com/office/drawing/2014/main" id="{E47DA984-9541-D7F5-612C-CDE73E508A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6412" y="1867365"/>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F1664658-DDEA-B675-A9F7-F0E72E7496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45460" y="2839825"/>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4D9EDA1-ADFA-1A26-F4AE-3EF81F81B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6412" y="3725226"/>
            <a:ext cx="685800" cy="685800"/>
          </a:xfrm>
          <a:prstGeom prst="rect">
            <a:avLst/>
          </a:prstGeom>
        </p:spPr>
      </p:pic>
      <p:pic>
        <p:nvPicPr>
          <p:cNvPr id="1031" name="Picture 7">
            <a:extLst>
              <a:ext uri="{FF2B5EF4-FFF2-40B4-BE49-F238E27FC236}">
                <a16:creationId xmlns:a16="http://schemas.microsoft.com/office/drawing/2014/main" id="{38493447-5331-3030-1076-D7C936A5D3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25016" y="4525809"/>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A1017EE-8175-44E3-E1EB-6A6F7882CB6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8199" y="5336732"/>
            <a:ext cx="685800" cy="685800"/>
          </a:xfrm>
          <a:prstGeom prst="rect">
            <a:avLst/>
          </a:prstGeom>
        </p:spPr>
      </p:pic>
      <p:pic>
        <p:nvPicPr>
          <p:cNvPr id="1032" name="Picture 8">
            <a:extLst>
              <a:ext uri="{FF2B5EF4-FFF2-40B4-BE49-F238E27FC236}">
                <a16:creationId xmlns:a16="http://schemas.microsoft.com/office/drawing/2014/main" id="{7AE11D10-C010-3EA5-A338-E3185FBA32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80391" y="6022532"/>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334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Wooden blocks with question marks">
            <a:extLst>
              <a:ext uri="{FF2B5EF4-FFF2-40B4-BE49-F238E27FC236}">
                <a16:creationId xmlns:a16="http://schemas.microsoft.com/office/drawing/2014/main" id="{CDF25EC8-4194-2085-892D-F9F7025C322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148" b="358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E877C1-C6C5-6B47-9332-1D681A7903F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Questions?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674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505" y="382012"/>
            <a:ext cx="2814690" cy="2677656"/>
          </a:xfrm>
          <a:prstGeom prst="rect">
            <a:avLst/>
          </a:prstGeom>
          <a:noFill/>
        </p:spPr>
        <p:txBody>
          <a:bodyPr wrap="square" rtlCol="0">
            <a:spAutoFit/>
          </a:bodyPr>
          <a:lstStyle/>
          <a:p>
            <a:r>
              <a:rPr lang="en-US" sz="2800" dirty="0">
                <a:solidFill>
                  <a:srgbClr val="5F5F5F"/>
                </a:solidFill>
                <a:latin typeface="Calibri" panose="020F0502020204030204" pitchFamily="34" charset="0"/>
              </a:rPr>
              <a:t>Contact information: </a:t>
            </a:r>
          </a:p>
          <a:p>
            <a:r>
              <a:rPr lang="en-US" sz="2800" dirty="0">
                <a:solidFill>
                  <a:srgbClr val="5F5F5F"/>
                </a:solidFill>
                <a:latin typeface="Calibri" panose="020F0502020204030204" pitchFamily="34" charset="0"/>
              </a:rPr>
              <a:t>Catherine Beaucham</a:t>
            </a:r>
          </a:p>
          <a:p>
            <a:r>
              <a:rPr lang="en-US" sz="2800" dirty="0">
                <a:solidFill>
                  <a:srgbClr val="5F5F5F"/>
                </a:solidFill>
                <a:latin typeface="Calibri" panose="020F0502020204030204" pitchFamily="34" charset="0"/>
                <a:hlinkClick r:id="rId3"/>
              </a:rPr>
              <a:t>htn9@cdc.gov</a:t>
            </a:r>
            <a:endParaRPr lang="en-US" sz="2800" dirty="0">
              <a:solidFill>
                <a:srgbClr val="5F5F5F"/>
              </a:solidFill>
              <a:latin typeface="Calibri" panose="020F0502020204030204" pitchFamily="34" charset="0"/>
            </a:endParaRPr>
          </a:p>
          <a:p>
            <a:r>
              <a:rPr lang="en-US" sz="2800" dirty="0">
                <a:solidFill>
                  <a:srgbClr val="5F5F5F"/>
                </a:solidFill>
                <a:latin typeface="Calibri" panose="020F0502020204030204" pitchFamily="34" charset="0"/>
              </a:rPr>
              <a:t>(513) 841-4259</a:t>
            </a:r>
          </a:p>
        </p:txBody>
      </p:sp>
      <p:pic>
        <p:nvPicPr>
          <p:cNvPr id="4" name="Picture 3">
            <a:extLst>
              <a:ext uri="{FF2B5EF4-FFF2-40B4-BE49-F238E27FC236}">
                <a16:creationId xmlns:a16="http://schemas.microsoft.com/office/drawing/2014/main" id="{5CCC1BCB-BFAC-EB25-A925-56F0ECC372C2}"/>
              </a:ext>
            </a:extLst>
          </p:cNvPr>
          <p:cNvPicPr>
            <a:picLocks noChangeAspect="1"/>
          </p:cNvPicPr>
          <p:nvPr/>
        </p:nvPicPr>
        <p:blipFill>
          <a:blip r:embed="rId4"/>
          <a:stretch>
            <a:fillRect/>
          </a:stretch>
        </p:blipFill>
        <p:spPr>
          <a:xfrm>
            <a:off x="8831505" y="191387"/>
            <a:ext cx="3068466" cy="3965943"/>
          </a:xfrm>
          <a:prstGeom prst="rect">
            <a:avLst/>
          </a:prstGeom>
          <a:ln>
            <a:solidFill>
              <a:schemeClr val="tx1"/>
            </a:solidFill>
          </a:ln>
        </p:spPr>
      </p:pic>
      <p:sp>
        <p:nvSpPr>
          <p:cNvPr id="8" name="TextBox 7">
            <a:extLst>
              <a:ext uri="{FF2B5EF4-FFF2-40B4-BE49-F238E27FC236}">
                <a16:creationId xmlns:a16="http://schemas.microsoft.com/office/drawing/2014/main" id="{8A1AB921-C72F-FCAC-E26A-8E336F2D11B8}"/>
              </a:ext>
            </a:extLst>
          </p:cNvPr>
          <p:cNvSpPr txBox="1"/>
          <p:nvPr/>
        </p:nvSpPr>
        <p:spPr>
          <a:xfrm>
            <a:off x="8779935" y="4326196"/>
            <a:ext cx="3338942" cy="861774"/>
          </a:xfrm>
          <a:prstGeom prst="rect">
            <a:avLst/>
          </a:prstGeom>
          <a:noFill/>
        </p:spPr>
        <p:txBody>
          <a:bodyPr wrap="square">
            <a:spAutoFit/>
          </a:bodyPr>
          <a:lstStyle/>
          <a:p>
            <a:r>
              <a:rPr lang="en-US" sz="1600" dirty="0">
                <a:hlinkClick r:id="rId5"/>
              </a:rPr>
              <a:t>https://www.cdc.gov/niosh/hhe/reports/pdfs/2018-0094-3355.pdf</a:t>
            </a:r>
            <a:endParaRPr lang="en-US" sz="1600" dirty="0"/>
          </a:p>
          <a:p>
            <a:endParaRPr lang="en-US" dirty="0"/>
          </a:p>
        </p:txBody>
      </p:sp>
      <p:pic>
        <p:nvPicPr>
          <p:cNvPr id="10" name="Picture 9">
            <a:extLst>
              <a:ext uri="{FF2B5EF4-FFF2-40B4-BE49-F238E27FC236}">
                <a16:creationId xmlns:a16="http://schemas.microsoft.com/office/drawing/2014/main" id="{0F8A9646-7195-4EE3-19F0-01F7E35D1A85}"/>
              </a:ext>
            </a:extLst>
          </p:cNvPr>
          <p:cNvPicPr>
            <a:picLocks noChangeAspect="1"/>
          </p:cNvPicPr>
          <p:nvPr/>
        </p:nvPicPr>
        <p:blipFill>
          <a:blip r:embed="rId6"/>
          <a:stretch>
            <a:fillRect/>
          </a:stretch>
        </p:blipFill>
        <p:spPr>
          <a:xfrm>
            <a:off x="10919025" y="3052601"/>
            <a:ext cx="823470" cy="998404"/>
          </a:xfrm>
          <a:prstGeom prst="rect">
            <a:avLst/>
          </a:prstGeom>
        </p:spPr>
      </p:pic>
      <p:pic>
        <p:nvPicPr>
          <p:cNvPr id="5" name="Picture 4">
            <a:extLst>
              <a:ext uri="{FF2B5EF4-FFF2-40B4-BE49-F238E27FC236}">
                <a16:creationId xmlns:a16="http://schemas.microsoft.com/office/drawing/2014/main" id="{3C499D03-400D-EC08-DBC4-1A533C0E7B91}"/>
              </a:ext>
            </a:extLst>
          </p:cNvPr>
          <p:cNvPicPr>
            <a:picLocks noChangeAspect="1"/>
          </p:cNvPicPr>
          <p:nvPr/>
        </p:nvPicPr>
        <p:blipFill>
          <a:blip r:embed="rId7"/>
          <a:stretch>
            <a:fillRect/>
          </a:stretch>
        </p:blipFill>
        <p:spPr>
          <a:xfrm>
            <a:off x="3412064" y="191387"/>
            <a:ext cx="5367871" cy="3663676"/>
          </a:xfrm>
          <a:prstGeom prst="rect">
            <a:avLst/>
          </a:prstGeom>
        </p:spPr>
      </p:pic>
      <p:pic>
        <p:nvPicPr>
          <p:cNvPr id="7" name="Picture 6">
            <a:extLst>
              <a:ext uri="{FF2B5EF4-FFF2-40B4-BE49-F238E27FC236}">
                <a16:creationId xmlns:a16="http://schemas.microsoft.com/office/drawing/2014/main" id="{01162EDD-A844-B00D-22E5-14200231E90A}"/>
              </a:ext>
            </a:extLst>
          </p:cNvPr>
          <p:cNvPicPr>
            <a:picLocks noChangeAspect="1"/>
          </p:cNvPicPr>
          <p:nvPr/>
        </p:nvPicPr>
        <p:blipFill>
          <a:blip r:embed="rId8"/>
          <a:stretch>
            <a:fillRect/>
          </a:stretch>
        </p:blipFill>
        <p:spPr>
          <a:xfrm>
            <a:off x="4546861" y="3173388"/>
            <a:ext cx="2772760" cy="1755233"/>
          </a:xfrm>
          <a:prstGeom prst="rect">
            <a:avLst/>
          </a:prstGeom>
        </p:spPr>
      </p:pic>
    </p:spTree>
    <p:extLst>
      <p:ext uri="{BB962C8B-B14F-4D97-AF65-F5344CB8AC3E}">
        <p14:creationId xmlns:p14="http://schemas.microsoft.com/office/powerpoint/2010/main" val="20514535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5"/>
          <p:cNvGraphicFramePr>
            <a:graphicFrameLocks/>
          </p:cNvGraphicFramePr>
          <p:nvPr>
            <p:extLst>
              <p:ext uri="{D42A27DB-BD31-4B8C-83A1-F6EECF244321}">
                <p14:modId xmlns:p14="http://schemas.microsoft.com/office/powerpoint/2010/main" val="3171959907"/>
              </p:ext>
            </p:extLst>
          </p:nvPr>
        </p:nvGraphicFramePr>
        <p:xfrm>
          <a:off x="1829021" y="1225856"/>
          <a:ext cx="10115329" cy="5011663"/>
        </p:xfrm>
        <a:graphic>
          <a:graphicData uri="http://schemas.openxmlformats.org/drawingml/2006/table">
            <a:tbl>
              <a:tblPr/>
              <a:tblGrid>
                <a:gridCol w="2699102">
                  <a:extLst>
                    <a:ext uri="{9D8B030D-6E8A-4147-A177-3AD203B41FA5}">
                      <a16:colId xmlns:a16="http://schemas.microsoft.com/office/drawing/2014/main" val="20000"/>
                    </a:ext>
                  </a:extLst>
                </a:gridCol>
                <a:gridCol w="7416227">
                  <a:extLst>
                    <a:ext uri="{9D8B030D-6E8A-4147-A177-3AD203B41FA5}">
                      <a16:colId xmlns:a16="http://schemas.microsoft.com/office/drawing/2014/main" val="20001"/>
                    </a:ext>
                  </a:extLst>
                </a:gridCol>
              </a:tblGrid>
              <a:tr h="277418">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2100" b="1" u="none" strike="noStrike" dirty="0">
                          <a:solidFill>
                            <a:schemeClr val="tx1"/>
                          </a:solidFill>
                          <a:effectLst/>
                          <a:latin typeface="Franklin Gothic Medium Cond" panose="020B0606030402020204" pitchFamily="34" charset="0"/>
                        </a:rPr>
                        <a:t>CHEMICAL CLASS</a:t>
                      </a:r>
                      <a:endParaRPr lang="en-US" sz="2100" b="1"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tabLst/>
                      </a:pPr>
                      <a:r>
                        <a:rPr lang="en-US" sz="2100" b="1" u="none" strike="noStrike" dirty="0">
                          <a:solidFill>
                            <a:schemeClr val="tx1"/>
                          </a:solidFill>
                          <a:effectLst/>
                          <a:latin typeface="Franklin Gothic Medium Cond" panose="020B0606030402020204" pitchFamily="34" charset="0"/>
                        </a:rPr>
                        <a:t>POTENTIAL HEALTH</a:t>
                      </a:r>
                      <a:r>
                        <a:rPr lang="en-US" sz="2100" b="1" u="none" strike="noStrike" baseline="0" dirty="0">
                          <a:solidFill>
                            <a:schemeClr val="tx1"/>
                          </a:solidFill>
                          <a:effectLst/>
                          <a:latin typeface="Franklin Gothic Medium Cond" panose="020B0606030402020204" pitchFamily="34" charset="0"/>
                        </a:rPr>
                        <a:t> EFFECTS</a:t>
                      </a:r>
                      <a:endParaRPr lang="en-US" sz="2100" b="1"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0"/>
                  </a:ext>
                </a:extLst>
              </a:tr>
              <a:tr h="495644">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Polycyclic aromatic hydrocarbons (PAHs)</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b="1" u="none" strike="noStrike" dirty="0">
                          <a:solidFill>
                            <a:schemeClr val="tx1"/>
                          </a:solidFill>
                          <a:effectLst/>
                          <a:latin typeface="Franklin Gothic Medium Cond" panose="020B0606030402020204" pitchFamily="34" charset="0"/>
                        </a:rPr>
                        <a:t>Carcinogenic</a:t>
                      </a:r>
                      <a:r>
                        <a:rPr lang="en-US" sz="1900" u="none" strike="noStrike" dirty="0">
                          <a:solidFill>
                            <a:schemeClr val="tx1"/>
                          </a:solidFill>
                          <a:effectLst/>
                          <a:latin typeface="Franklin Gothic Medium Cond" panose="020B0606030402020204" pitchFamily="34" charset="0"/>
                        </a:rPr>
                        <a:t> (benzo[a]pyrene), </a:t>
                      </a:r>
                      <a:r>
                        <a:rPr lang="en-US" sz="1900" b="0" i="0" u="none" strike="noStrike" dirty="0" err="1">
                          <a:solidFill>
                            <a:schemeClr val="tx1"/>
                          </a:solidFill>
                          <a:effectLst/>
                          <a:latin typeface="Franklin Gothic Medium Cond" panose="020B0606030402020204" pitchFamily="34" charset="0"/>
                        </a:rPr>
                        <a:t>Cyclopenta</a:t>
                      </a:r>
                      <a:r>
                        <a:rPr lang="en-US" sz="1900" b="0" i="0" u="none" strike="noStrike" dirty="0">
                          <a:solidFill>
                            <a:schemeClr val="tx1"/>
                          </a:solidFill>
                          <a:effectLst/>
                          <a:latin typeface="Franklin Gothic Medium Cond" panose="020B0606030402020204" pitchFamily="34" charset="0"/>
                        </a:rPr>
                        <a:t>(</a:t>
                      </a:r>
                      <a:r>
                        <a:rPr lang="en-US" sz="1900" b="0" i="0" u="none" strike="noStrike" dirty="0" err="1">
                          <a:solidFill>
                            <a:schemeClr val="tx1"/>
                          </a:solidFill>
                          <a:effectLst/>
                          <a:latin typeface="Franklin Gothic Medium Cond" panose="020B0606030402020204" pitchFamily="34" charset="0"/>
                        </a:rPr>
                        <a:t>c,d</a:t>
                      </a:r>
                      <a:r>
                        <a:rPr lang="en-US" sz="1900" b="0" i="0" u="none" strike="noStrike" dirty="0">
                          <a:solidFill>
                            <a:schemeClr val="tx1"/>
                          </a:solidFill>
                          <a:effectLst/>
                          <a:latin typeface="Franklin Gothic Medium Cond" panose="020B0606030402020204" pitchFamily="34" charset="0"/>
                        </a:rPr>
                        <a:t>)pyrene, </a:t>
                      </a:r>
                      <a:r>
                        <a:rPr lang="en-US" sz="1900" b="0" i="0" u="none" strike="noStrike" dirty="0" err="1">
                          <a:solidFill>
                            <a:schemeClr val="tx1"/>
                          </a:solidFill>
                          <a:effectLst/>
                          <a:latin typeface="Franklin Gothic Medium Cond" panose="020B0606030402020204" pitchFamily="34" charset="0"/>
                        </a:rPr>
                        <a:t>dibenz</a:t>
                      </a:r>
                      <a:r>
                        <a:rPr lang="en-US" sz="1900" b="0" i="0" u="none" strike="noStrike" dirty="0">
                          <a:solidFill>
                            <a:schemeClr val="tx1"/>
                          </a:solidFill>
                          <a:effectLst/>
                          <a:latin typeface="Franklin Gothic Medium Cond" panose="020B0606030402020204" pitchFamily="34" charset="0"/>
                        </a:rPr>
                        <a:t>(</a:t>
                      </a:r>
                      <a:r>
                        <a:rPr lang="en-US" sz="1900" b="0" i="0" u="none" strike="noStrike" dirty="0" err="1">
                          <a:solidFill>
                            <a:schemeClr val="tx1"/>
                          </a:solidFill>
                          <a:effectLst/>
                          <a:latin typeface="Franklin Gothic Medium Cond" panose="020B0606030402020204" pitchFamily="34" charset="0"/>
                        </a:rPr>
                        <a:t>a,h</a:t>
                      </a:r>
                      <a:r>
                        <a:rPr lang="en-US" sz="1900" b="0" i="0" u="none" strike="noStrike" dirty="0">
                          <a:solidFill>
                            <a:schemeClr val="tx1"/>
                          </a:solidFill>
                          <a:effectLst/>
                          <a:latin typeface="Franklin Gothic Medium Cond" panose="020B0606030402020204" pitchFamily="34" charset="0"/>
                        </a:rPr>
                        <a:t>)anthracene, dibenzo(</a:t>
                      </a:r>
                      <a:r>
                        <a:rPr lang="en-US" sz="1900" b="0" i="0" u="none" strike="noStrike" dirty="0" err="1">
                          <a:solidFill>
                            <a:schemeClr val="tx1"/>
                          </a:solidFill>
                          <a:effectLst/>
                          <a:latin typeface="Franklin Gothic Medium Cond" panose="020B0606030402020204" pitchFamily="34" charset="0"/>
                        </a:rPr>
                        <a:t>a,l</a:t>
                      </a:r>
                      <a:r>
                        <a:rPr lang="en-US" sz="1900" b="0" i="0" u="none" strike="noStrike" dirty="0">
                          <a:solidFill>
                            <a:schemeClr val="tx1"/>
                          </a:solidFill>
                          <a:effectLst/>
                          <a:latin typeface="Franklin Gothic Medium Cond" panose="020B0606030402020204" pitchFamily="34" charset="0"/>
                        </a:rPr>
                        <a:t>)pyrene</a:t>
                      </a: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1"/>
                  </a:ext>
                </a:extLst>
              </a:tr>
              <a:tr h="495644">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Volatile organic </a:t>
                      </a:r>
                      <a:br>
                        <a:rPr lang="en-US" sz="1900" u="none" strike="noStrike" dirty="0">
                          <a:solidFill>
                            <a:schemeClr val="tx1"/>
                          </a:solidFill>
                          <a:effectLst/>
                          <a:latin typeface="Franklin Gothic Medium Cond" panose="020B0606030402020204" pitchFamily="34" charset="0"/>
                        </a:rPr>
                      </a:br>
                      <a:r>
                        <a:rPr lang="en-US" sz="1900" u="none" strike="noStrike" dirty="0">
                          <a:solidFill>
                            <a:schemeClr val="tx1"/>
                          </a:solidFill>
                          <a:effectLst/>
                          <a:latin typeface="Franklin Gothic Medium Cond" panose="020B0606030402020204" pitchFamily="34" charset="0"/>
                        </a:rPr>
                        <a:t>compounds (VOCs)</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b="1" u="none" strike="noStrike" dirty="0">
                          <a:solidFill>
                            <a:schemeClr val="tx1"/>
                          </a:solidFill>
                          <a:effectLst/>
                          <a:latin typeface="Franklin Gothic Medium Cond" panose="020B0606030402020204" pitchFamily="34" charset="0"/>
                        </a:rPr>
                        <a:t>Carcinogenic</a:t>
                      </a:r>
                      <a:r>
                        <a:rPr lang="en-US" sz="1900" u="none" strike="noStrike" dirty="0">
                          <a:solidFill>
                            <a:schemeClr val="tx1"/>
                          </a:solidFill>
                          <a:effectLst/>
                          <a:latin typeface="Franklin Gothic Medium Cond" panose="020B0606030402020204" pitchFamily="34" charset="0"/>
                        </a:rPr>
                        <a:t> (benzene, 1,3-butadiene, vinyl chloride)</a:t>
                      </a:r>
                    </a:p>
                    <a:p>
                      <a:pPr marL="57150" indent="0" algn="l" fontAlgn="b"/>
                      <a:r>
                        <a:rPr lang="en-US" sz="1900" b="0" i="0" u="none" strike="noStrike" dirty="0">
                          <a:solidFill>
                            <a:schemeClr val="tx1"/>
                          </a:solidFill>
                          <a:effectLst/>
                          <a:latin typeface="Franklin Gothic Medium Cond" panose="020B0606030402020204" pitchFamily="34" charset="0"/>
                        </a:rPr>
                        <a:t>Styrene.  Also has central nervous system effects</a:t>
                      </a: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2"/>
                  </a:ext>
                </a:extLst>
              </a:tr>
              <a:tr h="495644">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Aldehydes</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b="1" u="none" strike="noStrike" dirty="0">
                          <a:solidFill>
                            <a:schemeClr val="tx1"/>
                          </a:solidFill>
                          <a:effectLst/>
                          <a:latin typeface="Franklin Gothic Medium Cond" panose="020B0606030402020204" pitchFamily="34" charset="0"/>
                        </a:rPr>
                        <a:t>Carcinogenic</a:t>
                      </a:r>
                      <a:r>
                        <a:rPr lang="en-US" sz="1900" u="none" strike="noStrike" dirty="0">
                          <a:solidFill>
                            <a:schemeClr val="tx1"/>
                          </a:solidFill>
                          <a:effectLst/>
                          <a:latin typeface="Franklin Gothic Medium Cond" panose="020B0606030402020204" pitchFamily="34" charset="0"/>
                        </a:rPr>
                        <a:t> (formaldehyde), respiratory sensitizer (formaldehyde), pulmonary edema (</a:t>
                      </a:r>
                      <a:r>
                        <a:rPr lang="en-US" sz="1900" u="none" strike="noStrike" dirty="0" err="1">
                          <a:solidFill>
                            <a:schemeClr val="tx1"/>
                          </a:solidFill>
                          <a:effectLst/>
                          <a:latin typeface="Franklin Gothic Medium Cond" panose="020B0606030402020204" pitchFamily="34" charset="0"/>
                        </a:rPr>
                        <a:t>acrolein</a:t>
                      </a:r>
                      <a:r>
                        <a:rPr lang="en-US" sz="1900" u="none" strike="noStrike" dirty="0">
                          <a:solidFill>
                            <a:schemeClr val="tx1"/>
                          </a:solidFill>
                          <a:effectLst/>
                          <a:latin typeface="Franklin Gothic Medium Cond" panose="020B0606030402020204" pitchFamily="34" charset="0"/>
                        </a:rPr>
                        <a:t>)</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3"/>
                  </a:ext>
                </a:extLst>
              </a:tr>
              <a:tr h="495644">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Acid gases</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Respiratory irritation, pulmonary edema, chemical asphyxiation (HCN)</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4"/>
                  </a:ext>
                </a:extLst>
              </a:tr>
              <a:tr h="251744">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Phthalates/plasticizers</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b="0" i="0" u="none" strike="noStrike" dirty="0">
                          <a:solidFill>
                            <a:schemeClr val="tx1"/>
                          </a:solidFill>
                          <a:effectLst/>
                          <a:latin typeface="Franklin Gothic Medium Cond" panose="020B0606030402020204" pitchFamily="34" charset="0"/>
                        </a:rPr>
                        <a:t>Endocrine disruption, </a:t>
                      </a:r>
                      <a:r>
                        <a:rPr lang="en-US" sz="1900" b="1" i="0" u="none" strike="noStrike" dirty="0">
                          <a:solidFill>
                            <a:schemeClr val="tx1"/>
                          </a:solidFill>
                          <a:effectLst/>
                          <a:latin typeface="Franklin Gothic Medium Cond" panose="020B0606030402020204" pitchFamily="34" charset="0"/>
                        </a:rPr>
                        <a:t>liver tumors in animals </a:t>
                      </a:r>
                      <a:r>
                        <a:rPr lang="en-US" sz="1900" b="0" i="0" u="none" strike="noStrike" dirty="0">
                          <a:solidFill>
                            <a:schemeClr val="tx1"/>
                          </a:solidFill>
                          <a:effectLst/>
                          <a:latin typeface="Franklin Gothic Medium Cond" panose="020B0606030402020204" pitchFamily="34" charset="0"/>
                        </a:rPr>
                        <a:t>(DEHP)</a:t>
                      </a: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5"/>
                  </a:ext>
                </a:extLst>
              </a:tr>
              <a:tr h="739544">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Flame retardants and other Persistent Organic Pollutants </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Accumulates in the body, thyroid, liver, immune system effects, neurodevelopmental effects (PBDEs and OPEs), </a:t>
                      </a:r>
                      <a:r>
                        <a:rPr lang="en-US" sz="1900" b="1" u="none" strike="noStrike" dirty="0">
                          <a:solidFill>
                            <a:schemeClr val="tx1"/>
                          </a:solidFill>
                          <a:effectLst/>
                          <a:latin typeface="Franklin Gothic Medium Cond" panose="020B0606030402020204" pitchFamily="34" charset="0"/>
                        </a:rPr>
                        <a:t>liver tumors in animals </a:t>
                      </a:r>
                      <a:r>
                        <a:rPr lang="en-US" sz="1900" u="none" strike="noStrike" dirty="0">
                          <a:solidFill>
                            <a:schemeClr val="tx1"/>
                          </a:solidFill>
                          <a:effectLst/>
                          <a:latin typeface="Franklin Gothic Medium Cond" panose="020B0606030402020204" pitchFamily="34" charset="0"/>
                        </a:rPr>
                        <a:t>(</a:t>
                      </a:r>
                      <a:r>
                        <a:rPr lang="en-US" sz="1900" u="none" strike="noStrike" dirty="0" err="1">
                          <a:solidFill>
                            <a:schemeClr val="tx1"/>
                          </a:solidFill>
                          <a:effectLst/>
                          <a:latin typeface="Franklin Gothic Medium Cond" panose="020B0606030402020204" pitchFamily="34" charset="0"/>
                        </a:rPr>
                        <a:t>deca</a:t>
                      </a:r>
                      <a:r>
                        <a:rPr lang="en-US" sz="1900" u="none" strike="noStrike" dirty="0">
                          <a:solidFill>
                            <a:schemeClr val="tx1"/>
                          </a:solidFill>
                          <a:effectLst/>
                          <a:latin typeface="Franklin Gothic Medium Cond" panose="020B0606030402020204" pitchFamily="34" charset="0"/>
                        </a:rPr>
                        <a:t>-BDE)</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6"/>
                  </a:ext>
                </a:extLst>
              </a:tr>
              <a:tr h="495644">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Dioxins and furans</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Accumulates in the body, similar health effects as PBDEs, </a:t>
                      </a:r>
                      <a:r>
                        <a:rPr lang="en-US" sz="1900" b="1" u="none" strike="noStrike" dirty="0">
                          <a:solidFill>
                            <a:schemeClr val="tx1"/>
                          </a:solidFill>
                          <a:effectLst/>
                          <a:latin typeface="Franklin Gothic Medium Cond" panose="020B0606030402020204" pitchFamily="34" charset="0"/>
                        </a:rPr>
                        <a:t>carcinogenic</a:t>
                      </a:r>
                      <a:r>
                        <a:rPr lang="en-US" sz="1900" u="none" strike="noStrike" dirty="0">
                          <a:solidFill>
                            <a:schemeClr val="tx1"/>
                          </a:solidFill>
                          <a:effectLst/>
                          <a:latin typeface="Franklin Gothic Medium Cond" panose="020B0606030402020204" pitchFamily="34" charset="0"/>
                        </a:rPr>
                        <a:t> (TDCPP)</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7"/>
                  </a:ext>
                </a:extLst>
              </a:tr>
              <a:tr h="495644">
                <a:tc>
                  <a:txBody>
                    <a:bodyPr/>
                    <a:lstStyle/>
                    <a:p>
                      <a:pPr marL="57150" indent="0" algn="l" fontAlgn="b"/>
                      <a:r>
                        <a:rPr lang="en-US" sz="1900" b="0" i="0" u="none" strike="noStrike" dirty="0">
                          <a:solidFill>
                            <a:schemeClr val="tx1"/>
                          </a:solidFill>
                          <a:effectLst/>
                          <a:latin typeface="Franklin Gothic Medium Cond" panose="020B0606030402020204" pitchFamily="34" charset="0"/>
                        </a:rPr>
                        <a:t>Per- and polyfluoroalkyl substances (PFAS)</a:t>
                      </a:r>
                    </a:p>
                  </a:txBody>
                  <a:tcPr marL="9313" marR="9313" marT="9313" marB="0">
                    <a:lnL w="12700" cmpd="sng">
                      <a:solidFill>
                        <a:srgbClr val="0F56DC"/>
                      </a:solidFill>
                    </a:lnL>
                    <a:lnR w="12700" cap="flat" cmpd="sng" algn="ctr">
                      <a:solidFill>
                        <a:srgbClr val="0F56DC"/>
                      </a:solidFill>
                      <a:prstDash val="solid"/>
                      <a:round/>
                      <a:headEnd type="none" w="med" len="med"/>
                      <a:tailEnd type="none" w="med" len="med"/>
                    </a:lnR>
                    <a:lnT w="12700" cap="flat" cmpd="sng" algn="ctr">
                      <a:solidFill>
                        <a:srgbClr val="0F56DC"/>
                      </a:solidFill>
                      <a:prstDash val="solid"/>
                      <a:round/>
                      <a:headEnd type="none" w="med" len="med"/>
                      <a:tailEnd type="none" w="med" len="med"/>
                    </a:lnT>
                    <a:lnB w="12700" cap="flat" cmpd="sng" algn="ctr">
                      <a:solidFill>
                        <a:srgbClr val="0F56DC"/>
                      </a:solidFill>
                      <a:prstDash val="solid"/>
                      <a:round/>
                      <a:headEnd type="none" w="med" len="med"/>
                      <a:tailEnd type="none" w="med" len="med"/>
                    </a:lnB>
                    <a:lnTlToBr w="12700" cmpd="sng">
                      <a:noFill/>
                      <a:prstDash val="solid"/>
                    </a:lnTlToBr>
                    <a:lnBlToTr w="12700" cmpd="sng">
                      <a:noFill/>
                      <a:prstDash val="solid"/>
                    </a:lnBlToTr>
                    <a:solidFill>
                      <a:srgbClr val="5F574F">
                        <a:tint val="20000"/>
                      </a:srgbClr>
                    </a:solidFill>
                  </a:tcPr>
                </a:tc>
                <a:tc>
                  <a:txBody>
                    <a:bodyPr/>
                    <a:lstStyle/>
                    <a:p>
                      <a:pPr marL="57150" indent="0" algn="l" fontAlgn="b"/>
                      <a:r>
                        <a:rPr lang="en-US" sz="1900" b="0" i="0" u="none" strike="noStrike" dirty="0">
                          <a:solidFill>
                            <a:schemeClr val="tx1"/>
                          </a:solidFill>
                          <a:effectLst/>
                          <a:latin typeface="Franklin Gothic Medium Cond" panose="020B0606030402020204" pitchFamily="34" charset="0"/>
                        </a:rPr>
                        <a:t>Endocrine disruption, immunotoxicity, </a:t>
                      </a:r>
                      <a:r>
                        <a:rPr lang="en-US" sz="1900" b="1" i="0" u="none" strike="noStrike" dirty="0">
                          <a:solidFill>
                            <a:schemeClr val="tx1"/>
                          </a:solidFill>
                          <a:effectLst/>
                          <a:latin typeface="Franklin Gothic Medium Cond" panose="020B0606030402020204" pitchFamily="34" charset="0"/>
                        </a:rPr>
                        <a:t>carcinogenic</a:t>
                      </a:r>
                      <a:r>
                        <a:rPr lang="en-US" sz="1900" b="0" i="0" u="none" strike="noStrike" dirty="0">
                          <a:solidFill>
                            <a:schemeClr val="tx1"/>
                          </a:solidFill>
                          <a:effectLst/>
                          <a:latin typeface="Franklin Gothic Medium Cond" panose="020B0606030402020204" pitchFamily="34" charset="0"/>
                        </a:rPr>
                        <a:t>, thyroid effects</a:t>
                      </a:r>
                    </a:p>
                    <a:p>
                      <a:pPr marL="57150" indent="0" algn="l" fontAlgn="b"/>
                      <a:r>
                        <a:rPr lang="en-US" sz="1900" b="0" i="0" u="none" strike="noStrike" dirty="0">
                          <a:solidFill>
                            <a:schemeClr val="tx1"/>
                          </a:solidFill>
                          <a:effectLst/>
                          <a:latin typeface="Franklin Gothic Medium Cond" panose="020B0606030402020204" pitchFamily="34" charset="0"/>
                        </a:rPr>
                        <a:t>Perfluorooctanoic acid (currently under revision)</a:t>
                      </a:r>
                    </a:p>
                  </a:txBody>
                  <a:tcPr marL="9313" marR="9313" marT="9313" marB="0">
                    <a:lnL w="12700" cap="flat" cmpd="sng" algn="ctr">
                      <a:solidFill>
                        <a:srgbClr val="0F56DC"/>
                      </a:solidFill>
                      <a:prstDash val="solid"/>
                      <a:round/>
                      <a:headEnd type="none" w="med" len="med"/>
                      <a:tailEnd type="none" w="med" len="med"/>
                    </a:lnL>
                    <a:lnR w="12700" cmpd="sng">
                      <a:solidFill>
                        <a:srgbClr val="0F56DC"/>
                      </a:solidFill>
                    </a:lnR>
                    <a:lnT w="12700" cap="flat" cmpd="sng" algn="ctr">
                      <a:solidFill>
                        <a:srgbClr val="0F56DC"/>
                      </a:solidFill>
                      <a:prstDash val="solid"/>
                      <a:round/>
                      <a:headEnd type="none" w="med" len="med"/>
                      <a:tailEnd type="none" w="med" len="med"/>
                    </a:lnT>
                    <a:lnB w="12700" cap="flat" cmpd="sng" algn="ctr">
                      <a:solidFill>
                        <a:srgbClr val="0F56DC"/>
                      </a:solidFill>
                      <a:prstDash val="solid"/>
                      <a:round/>
                      <a:headEnd type="none" w="med" len="med"/>
                      <a:tailEnd type="none" w="med" len="med"/>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2310003873"/>
                  </a:ext>
                </a:extLst>
              </a:tr>
              <a:tr h="251744">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u="none" strike="noStrike" dirty="0">
                          <a:solidFill>
                            <a:schemeClr val="tx1"/>
                          </a:solidFill>
                          <a:effectLst/>
                          <a:latin typeface="Franklin Gothic Medium Cond" panose="020B0606030402020204" pitchFamily="34" charset="0"/>
                        </a:rPr>
                        <a:t>Diesel exhaust</a:t>
                      </a:r>
                      <a:endParaRPr lang="en-US" sz="1900" b="0"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tc>
                  <a:txBody>
                    <a:bodyPr/>
                    <a:lstStyle>
                      <a:lvl1pPr marL="0" algn="l" defTabSz="914400" rtl="0" eaLnBrk="1" latinLnBrk="0" hangingPunct="1">
                        <a:defRPr sz="1800" kern="1200">
                          <a:solidFill>
                            <a:schemeClr val="dk1"/>
                          </a:solidFill>
                          <a:latin typeface="Myriad Web Pro"/>
                        </a:defRPr>
                      </a:lvl1pPr>
                      <a:lvl2pPr marL="457200" algn="l" defTabSz="914400" rtl="0" eaLnBrk="1" latinLnBrk="0" hangingPunct="1">
                        <a:defRPr sz="1800" kern="1200">
                          <a:solidFill>
                            <a:schemeClr val="dk1"/>
                          </a:solidFill>
                          <a:latin typeface="Myriad Web Pro"/>
                        </a:defRPr>
                      </a:lvl2pPr>
                      <a:lvl3pPr marL="914400" algn="l" defTabSz="914400" rtl="0" eaLnBrk="1" latinLnBrk="0" hangingPunct="1">
                        <a:defRPr sz="1800" kern="1200">
                          <a:solidFill>
                            <a:schemeClr val="dk1"/>
                          </a:solidFill>
                          <a:latin typeface="Myriad Web Pro"/>
                        </a:defRPr>
                      </a:lvl3pPr>
                      <a:lvl4pPr marL="1371600" algn="l" defTabSz="914400" rtl="0" eaLnBrk="1" latinLnBrk="0" hangingPunct="1">
                        <a:defRPr sz="1800" kern="1200">
                          <a:solidFill>
                            <a:schemeClr val="dk1"/>
                          </a:solidFill>
                          <a:latin typeface="Myriad Web Pro"/>
                        </a:defRPr>
                      </a:lvl4pPr>
                      <a:lvl5pPr marL="1828800" algn="l" defTabSz="914400" rtl="0" eaLnBrk="1" latinLnBrk="0" hangingPunct="1">
                        <a:defRPr sz="1800" kern="1200">
                          <a:solidFill>
                            <a:schemeClr val="dk1"/>
                          </a:solidFill>
                          <a:latin typeface="Myriad Web Pro"/>
                        </a:defRPr>
                      </a:lvl5pPr>
                      <a:lvl6pPr marL="2286000" algn="l" defTabSz="914400" rtl="0" eaLnBrk="1" latinLnBrk="0" hangingPunct="1">
                        <a:defRPr sz="1800" kern="1200">
                          <a:solidFill>
                            <a:schemeClr val="dk1"/>
                          </a:solidFill>
                          <a:latin typeface="Myriad Web Pro"/>
                        </a:defRPr>
                      </a:lvl6pPr>
                      <a:lvl7pPr marL="2743200" algn="l" defTabSz="914400" rtl="0" eaLnBrk="1" latinLnBrk="0" hangingPunct="1">
                        <a:defRPr sz="1800" kern="1200">
                          <a:solidFill>
                            <a:schemeClr val="dk1"/>
                          </a:solidFill>
                          <a:latin typeface="Myriad Web Pro"/>
                        </a:defRPr>
                      </a:lvl7pPr>
                      <a:lvl8pPr marL="3200400" algn="l" defTabSz="914400" rtl="0" eaLnBrk="1" latinLnBrk="0" hangingPunct="1">
                        <a:defRPr sz="1800" kern="1200">
                          <a:solidFill>
                            <a:schemeClr val="dk1"/>
                          </a:solidFill>
                          <a:latin typeface="Myriad Web Pro"/>
                        </a:defRPr>
                      </a:lvl8pPr>
                      <a:lvl9pPr marL="3657600" algn="l" defTabSz="914400" rtl="0" eaLnBrk="1" latinLnBrk="0" hangingPunct="1">
                        <a:defRPr sz="1800" kern="1200">
                          <a:solidFill>
                            <a:schemeClr val="dk1"/>
                          </a:solidFill>
                          <a:latin typeface="Myriad Web Pro"/>
                        </a:defRPr>
                      </a:lvl9pPr>
                    </a:lstStyle>
                    <a:p>
                      <a:pPr marL="57150" indent="0" algn="l" fontAlgn="b"/>
                      <a:r>
                        <a:rPr lang="en-US" sz="1900" b="1" u="none" strike="noStrike" dirty="0">
                          <a:solidFill>
                            <a:schemeClr val="tx1"/>
                          </a:solidFill>
                          <a:effectLst/>
                          <a:latin typeface="Franklin Gothic Medium Cond" panose="020B0606030402020204" pitchFamily="34" charset="0"/>
                        </a:rPr>
                        <a:t>Carcinogenic</a:t>
                      </a:r>
                      <a:endParaRPr lang="en-US" sz="1900" b="1" i="0" u="none" strike="noStrike" dirty="0">
                        <a:solidFill>
                          <a:schemeClr val="tx1"/>
                        </a:solidFill>
                        <a:effectLst/>
                        <a:latin typeface="Franklin Gothic Medium Cond" panose="020B0606030402020204" pitchFamily="34" charset="0"/>
                      </a:endParaRPr>
                    </a:p>
                  </a:txBody>
                  <a:tcPr marL="9313" marR="9313" marT="9313" marB="0">
                    <a:lnL w="12700" cmpd="sng">
                      <a:solidFill>
                        <a:srgbClr val="0F56DC"/>
                      </a:solidFill>
                    </a:lnL>
                    <a:lnR w="12700" cmpd="sng">
                      <a:solidFill>
                        <a:srgbClr val="0F56DC"/>
                      </a:solidFill>
                    </a:lnR>
                    <a:lnT w="12700" cmpd="sng">
                      <a:solidFill>
                        <a:srgbClr val="0F56DC"/>
                      </a:solidFill>
                    </a:lnT>
                    <a:lnB w="12700" cmpd="sng">
                      <a:solidFill>
                        <a:srgbClr val="0F56DC"/>
                      </a:solidFill>
                    </a:lnB>
                    <a:lnTlToBr w="12700" cmpd="sng">
                      <a:noFill/>
                      <a:prstDash val="solid"/>
                    </a:lnTlToBr>
                    <a:lnBlToTr w="12700" cmpd="sng">
                      <a:noFill/>
                      <a:prstDash val="solid"/>
                    </a:lnBlToTr>
                    <a:solidFill>
                      <a:srgbClr val="5F574F">
                        <a:tint val="20000"/>
                      </a:srgbClr>
                    </a:solidFill>
                  </a:tcPr>
                </a:tc>
                <a:extLst>
                  <a:ext uri="{0D108BD9-81ED-4DB2-BD59-A6C34878D82A}">
                    <a16:rowId xmlns:a16="http://schemas.microsoft.com/office/drawing/2014/main" val="10009"/>
                  </a:ext>
                </a:extLst>
              </a:tr>
            </a:tbl>
          </a:graphicData>
        </a:graphic>
      </p:graphicFrame>
      <p:sp>
        <p:nvSpPr>
          <p:cNvPr id="5" name="TextBox 4"/>
          <p:cNvSpPr txBox="1"/>
          <p:nvPr/>
        </p:nvSpPr>
        <p:spPr>
          <a:xfrm>
            <a:off x="17435" y="1469778"/>
            <a:ext cx="148247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lumMod val="75000"/>
                    <a:lumOff val="25000"/>
                  </a:srgbClr>
                </a:solidFill>
                <a:effectLst/>
                <a:uLnTx/>
                <a:uFillTx/>
                <a:latin typeface="Franklin Gothic Medium Cond" panose="020B0606030402020204" pitchFamily="34" charset="0"/>
              </a:rPr>
              <a:t>May be produced when organic materials are burned</a:t>
            </a:r>
          </a:p>
        </p:txBody>
      </p:sp>
      <p:sp>
        <p:nvSpPr>
          <p:cNvPr id="6" name="TextBox 5"/>
          <p:cNvSpPr txBox="1"/>
          <p:nvPr/>
        </p:nvSpPr>
        <p:spPr>
          <a:xfrm>
            <a:off x="17435" y="3882146"/>
            <a:ext cx="141107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lumMod val="75000"/>
                    <a:lumOff val="25000"/>
                  </a:srgbClr>
                </a:solidFill>
                <a:effectLst/>
                <a:uLnTx/>
                <a:uFillTx/>
                <a:latin typeface="Franklin Gothic Medium Cond" panose="020B0606030402020204" pitchFamily="34" charset="0"/>
              </a:rPr>
              <a:t>May be produced when synthetic materials are burned</a:t>
            </a:r>
          </a:p>
        </p:txBody>
      </p:sp>
      <p:sp>
        <p:nvSpPr>
          <p:cNvPr id="7" name="Left Brace 6"/>
          <p:cNvSpPr/>
          <p:nvPr/>
        </p:nvSpPr>
        <p:spPr>
          <a:xfrm>
            <a:off x="1406373" y="1621031"/>
            <a:ext cx="257176" cy="2032000"/>
          </a:xfrm>
          <a:prstGeom prst="leftBrace">
            <a:avLst/>
          </a:prstGeom>
          <a:noFill/>
          <a:ln w="19050" cap="flat" cmpd="sng" algn="ctr">
            <a:solidFill>
              <a:schemeClr val="accent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C000"/>
              </a:solidFill>
              <a:effectLst/>
              <a:uLnTx/>
              <a:uFillTx/>
              <a:latin typeface="Myriad Web Pro"/>
              <a:ea typeface="+mn-ea"/>
              <a:cs typeface="+mn-cs"/>
            </a:endParaRPr>
          </a:p>
        </p:txBody>
      </p:sp>
      <p:sp>
        <p:nvSpPr>
          <p:cNvPr id="8" name="Left Brace 7"/>
          <p:cNvSpPr/>
          <p:nvPr/>
        </p:nvSpPr>
        <p:spPr>
          <a:xfrm>
            <a:off x="1406373" y="3683647"/>
            <a:ext cx="257176" cy="2273403"/>
          </a:xfrm>
          <a:prstGeom prst="leftBrace">
            <a:avLst/>
          </a:prstGeom>
          <a:noFill/>
          <a:ln w="19050" cap="flat" cmpd="sng" algn="ctr">
            <a:solidFill>
              <a:schemeClr val="accent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C000"/>
              </a:solidFill>
              <a:effectLst/>
              <a:uLnTx/>
              <a:uFillTx/>
              <a:latin typeface="Myriad Web Pro"/>
              <a:ea typeface="+mn-ea"/>
              <a:cs typeface="+mn-cs"/>
            </a:endParaRPr>
          </a:p>
        </p:txBody>
      </p:sp>
      <p:sp>
        <p:nvSpPr>
          <p:cNvPr id="2" name="TextBox 1">
            <a:extLst>
              <a:ext uri="{FF2B5EF4-FFF2-40B4-BE49-F238E27FC236}">
                <a16:creationId xmlns:a16="http://schemas.microsoft.com/office/drawing/2014/main" id="{917AE499-A29C-E968-40E8-C6950FDA77CF}"/>
              </a:ext>
            </a:extLst>
          </p:cNvPr>
          <p:cNvSpPr txBox="1"/>
          <p:nvPr/>
        </p:nvSpPr>
        <p:spPr>
          <a:xfrm>
            <a:off x="247650" y="6469781"/>
            <a:ext cx="11696700" cy="276999"/>
          </a:xfrm>
          <a:prstGeom prst="rect">
            <a:avLst/>
          </a:prstGeom>
          <a:noFill/>
        </p:spPr>
        <p:txBody>
          <a:bodyPr wrap="square" rtlCol="0">
            <a:spAutoFit/>
          </a:bodyPr>
          <a:lstStyle/>
          <a:p>
            <a:r>
              <a:rPr lang="en-US" sz="1200" dirty="0">
                <a:solidFill>
                  <a:srgbClr val="AD1D43"/>
                </a:solidFill>
              </a:rPr>
              <a:t>HCN = hydrogen cyanide; DEHP = bis(2-ethylhexyl)phthalate; TDCPP = tris(1,3-dichloro-2-propyl)phosphate;  PBDE = Polybrominated diphenyl ethers; OPE = Organophosphate Esters</a:t>
            </a:r>
          </a:p>
        </p:txBody>
      </p:sp>
      <p:sp>
        <p:nvSpPr>
          <p:cNvPr id="11" name="TextBox 10">
            <a:extLst>
              <a:ext uri="{FF2B5EF4-FFF2-40B4-BE49-F238E27FC236}">
                <a16:creationId xmlns:a16="http://schemas.microsoft.com/office/drawing/2014/main" id="{DAC6A422-300C-24F4-C0D9-8409B579F407}"/>
              </a:ext>
            </a:extLst>
          </p:cNvPr>
          <p:cNvSpPr txBox="1"/>
          <p:nvPr/>
        </p:nvSpPr>
        <p:spPr>
          <a:xfrm>
            <a:off x="247650" y="297315"/>
            <a:ext cx="11696700" cy="646331"/>
          </a:xfrm>
          <a:prstGeom prst="rect">
            <a:avLst/>
          </a:prstGeom>
          <a:noFill/>
        </p:spPr>
        <p:txBody>
          <a:bodyPr wrap="square">
            <a:spAutoFit/>
          </a:bodyPr>
          <a:lstStyle/>
          <a:p>
            <a:pPr marL="0" indent="0">
              <a:buNone/>
            </a:pPr>
            <a:r>
              <a:rPr lang="en-US" sz="3600" dirty="0">
                <a:solidFill>
                  <a:srgbClr val="AE1D43"/>
                </a:solidFill>
                <a:latin typeface="Franklin Gothic Demi" panose="020B0703020102020204" pitchFamily="34" charset="0"/>
              </a:rPr>
              <a:t>Some of the many materials released during fires</a:t>
            </a:r>
            <a:endParaRPr lang="en-US" sz="3600" dirty="0"/>
          </a:p>
        </p:txBody>
      </p:sp>
      <p:sp>
        <p:nvSpPr>
          <p:cNvPr id="3" name="TextBox 2">
            <a:extLst>
              <a:ext uri="{FF2B5EF4-FFF2-40B4-BE49-F238E27FC236}">
                <a16:creationId xmlns:a16="http://schemas.microsoft.com/office/drawing/2014/main" id="{739FF7D3-4EAF-ABD8-8135-65E028F64531}"/>
              </a:ext>
            </a:extLst>
          </p:cNvPr>
          <p:cNvSpPr txBox="1">
            <a:spLocks noChangeArrowheads="1"/>
          </p:cNvSpPr>
          <p:nvPr/>
        </p:nvSpPr>
        <p:spPr bwMode="auto">
          <a:xfrm>
            <a:off x="2137749" y="6237519"/>
            <a:ext cx="115105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i="0" u="none" strike="noStrike" kern="1200" cap="none" spc="0" normalizeH="0" baseline="0" noProof="0" dirty="0">
                <a:ln>
                  <a:noFill/>
                </a:ln>
                <a:effectLst/>
                <a:uLnTx/>
                <a:uFillTx/>
                <a:latin typeface="+mn-lt"/>
                <a:cs typeface="Calibri" panose="020F0502020204030204" pitchFamily="34" charset="0"/>
              </a:rPr>
              <a:t>Source: Austin 2010 Firefighting Exposure Data </a:t>
            </a:r>
            <a:r>
              <a:rPr kumimoji="0" lang="en-US" altLang="en-US" sz="1100" i="0" u="none" strike="noStrike" kern="1200" cap="none" spc="0" normalizeH="0" baseline="0" noProof="0" dirty="0">
                <a:ln>
                  <a:noFill/>
                </a:ln>
                <a:effectLst/>
                <a:uLnTx/>
                <a:uFillTx/>
                <a:latin typeface="+mn-lt"/>
                <a:cs typeface="Calibri" panose="020F0502020204030204" pitchFamily="34" charset="0"/>
              </a:rPr>
              <a:t>http://monographs.iarc.fr/ENG/Monographs/vol98/index.php</a:t>
            </a:r>
          </a:p>
        </p:txBody>
      </p:sp>
    </p:spTree>
    <p:extLst>
      <p:ext uri="{BB962C8B-B14F-4D97-AF65-F5344CB8AC3E}">
        <p14:creationId xmlns:p14="http://schemas.microsoft.com/office/powerpoint/2010/main" val="8945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DE014C3-FF45-EBDF-30CD-88C95D9FF58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Other materials released during fires</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EE8A3B-159E-424A-AE23-6F1080DF293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900" b="0" i="0">
                <a:effectLst/>
              </a:rPr>
              <a:t>Heavy metals </a:t>
            </a:r>
          </a:p>
          <a:p>
            <a:pPr lvl="1"/>
            <a:r>
              <a:rPr lang="en-US" sz="1900" b="1"/>
              <a:t>Known Carcinogen</a:t>
            </a:r>
            <a:r>
              <a:rPr lang="en-US" sz="1900"/>
              <a:t>: Cadmium</a:t>
            </a:r>
          </a:p>
          <a:p>
            <a:pPr lvl="1"/>
            <a:r>
              <a:rPr lang="en-US" sz="1900" b="1" i="0">
                <a:effectLst/>
              </a:rPr>
              <a:t>Probable Carcinogen</a:t>
            </a:r>
            <a:r>
              <a:rPr lang="en-US" sz="1900" b="0" i="0">
                <a:effectLst/>
              </a:rPr>
              <a:t>: Lead</a:t>
            </a:r>
          </a:p>
          <a:p>
            <a:r>
              <a:rPr lang="en-US" sz="1900"/>
              <a:t>Minerals / fibers</a:t>
            </a:r>
          </a:p>
          <a:p>
            <a:pPr lvl="1"/>
            <a:r>
              <a:rPr lang="en-US" sz="1900" b="1"/>
              <a:t>Known Carcinogen</a:t>
            </a:r>
            <a:r>
              <a:rPr lang="en-US" sz="1900"/>
              <a:t>: Silica and asbestos</a:t>
            </a:r>
          </a:p>
          <a:p>
            <a:r>
              <a:rPr lang="en-US" sz="1900" b="0" i="0">
                <a:effectLst/>
              </a:rPr>
              <a:t>Other flame retardants (brominated, chlorinated, and phosphorylated) </a:t>
            </a:r>
          </a:p>
          <a:p>
            <a:pPr lvl="1"/>
            <a:r>
              <a:rPr lang="en-US" sz="1900" b="1"/>
              <a:t>Probable Carcinogen</a:t>
            </a:r>
            <a:r>
              <a:rPr lang="en-US" sz="1900"/>
              <a:t>: Tetrabromobisphenol A</a:t>
            </a:r>
            <a:endParaRPr lang="en-US" sz="1900" b="0" i="0">
              <a:effectLst/>
            </a:endParaRPr>
          </a:p>
        </p:txBody>
      </p:sp>
      <p:pic>
        <p:nvPicPr>
          <p:cNvPr id="9" name="Picture 8">
            <a:extLst>
              <a:ext uri="{FF2B5EF4-FFF2-40B4-BE49-F238E27FC236}">
                <a16:creationId xmlns:a16="http://schemas.microsoft.com/office/drawing/2014/main" id="{D0FF5B77-2766-A749-D11D-10BEBFB3F5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045" r="57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 name="Picture 9">
            <a:extLst>
              <a:ext uri="{FF2B5EF4-FFF2-40B4-BE49-F238E27FC236}">
                <a16:creationId xmlns:a16="http://schemas.microsoft.com/office/drawing/2014/main" id="{4CFBA932-A165-4035-E3EB-0F456D8C3856}"/>
              </a:ext>
            </a:extLst>
          </p:cNvPr>
          <p:cNvPicPr>
            <a:picLocks noChangeAspect="1"/>
          </p:cNvPicPr>
          <p:nvPr/>
        </p:nvPicPr>
        <p:blipFill>
          <a:blip r:embed="rId4"/>
          <a:stretch>
            <a:fillRect/>
          </a:stretch>
        </p:blipFill>
        <p:spPr>
          <a:xfrm>
            <a:off x="0" y="5980090"/>
            <a:ext cx="6096528" cy="877900"/>
          </a:xfrm>
          <a:prstGeom prst="rect">
            <a:avLst/>
          </a:prstGeom>
        </p:spPr>
      </p:pic>
    </p:spTree>
    <p:extLst>
      <p:ext uri="{BB962C8B-B14F-4D97-AF65-F5344CB8AC3E}">
        <p14:creationId xmlns:p14="http://schemas.microsoft.com/office/powerpoint/2010/main" val="188810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319C5B-82CD-40F8-B07E-25839280E5F6}"/>
              </a:ext>
            </a:extLst>
          </p:cNvPr>
          <p:cNvPicPr>
            <a:picLocks noChangeAspect="1"/>
          </p:cNvPicPr>
          <p:nvPr/>
        </p:nvPicPr>
        <p:blipFill>
          <a:blip r:embed="rId3"/>
          <a:stretch>
            <a:fillRect/>
          </a:stretch>
        </p:blipFill>
        <p:spPr>
          <a:xfrm>
            <a:off x="5695442" y="2468320"/>
            <a:ext cx="6496558" cy="4251656"/>
          </a:xfrm>
          <a:prstGeom prst="rect">
            <a:avLst/>
          </a:prstGeom>
        </p:spPr>
      </p:pic>
      <p:sp>
        <p:nvSpPr>
          <p:cNvPr id="3" name="Content Placeholder 2">
            <a:extLst>
              <a:ext uri="{FF2B5EF4-FFF2-40B4-BE49-F238E27FC236}">
                <a16:creationId xmlns:a16="http://schemas.microsoft.com/office/drawing/2014/main" id="{C0976C10-4FBE-4A26-AD12-727334E06D5C}"/>
              </a:ext>
            </a:extLst>
          </p:cNvPr>
          <p:cNvSpPr>
            <a:spLocks noGrp="1"/>
          </p:cNvSpPr>
          <p:nvPr>
            <p:ph idx="1"/>
          </p:nvPr>
        </p:nvSpPr>
        <p:spPr>
          <a:xfrm>
            <a:off x="402335" y="1518249"/>
            <a:ext cx="6360774" cy="4974626"/>
          </a:xfrm>
        </p:spPr>
        <p:txBody>
          <a:bodyPr>
            <a:normAutofit lnSpcReduction="10000"/>
          </a:bodyPr>
          <a:lstStyle/>
          <a:p>
            <a:pPr>
              <a:lnSpc>
                <a:spcPct val="100000"/>
              </a:lnSpc>
              <a:spcAft>
                <a:spcPts val="600"/>
              </a:spcAft>
            </a:pPr>
            <a:r>
              <a:rPr lang="en-US" dirty="0">
                <a:latin typeface="Franklin Gothic Medium Cond" panose="020B0606030402020204" pitchFamily="34" charset="0"/>
              </a:rPr>
              <a:t>~1.4 million fires in the U.S. every year</a:t>
            </a:r>
          </a:p>
          <a:p>
            <a:pPr>
              <a:lnSpc>
                <a:spcPct val="100000"/>
              </a:lnSpc>
              <a:spcAft>
                <a:spcPts val="600"/>
              </a:spcAft>
            </a:pPr>
            <a:r>
              <a:rPr lang="en-US" dirty="0">
                <a:latin typeface="Franklin Gothic Medium Cond" panose="020B0606030402020204" pitchFamily="34" charset="0"/>
              </a:rPr>
              <a:t>~500 thousand structure fires </a:t>
            </a:r>
          </a:p>
          <a:p>
            <a:pPr>
              <a:lnSpc>
                <a:spcPct val="100000"/>
              </a:lnSpc>
              <a:spcAft>
                <a:spcPts val="600"/>
              </a:spcAft>
            </a:pPr>
            <a:r>
              <a:rPr lang="en-US" dirty="0">
                <a:latin typeface="Franklin Gothic Medium Cond" panose="020B0606030402020204" pitchFamily="34" charset="0"/>
              </a:rPr>
              <a:t>~1-5% of a firefighter’s time spent at structure fires (20-100 </a:t>
            </a:r>
            <a:r>
              <a:rPr lang="en-US" dirty="0" err="1">
                <a:latin typeface="Franklin Gothic Medium Cond" panose="020B0606030402020204" pitchFamily="34" charset="0"/>
              </a:rPr>
              <a:t>hrs</a:t>
            </a:r>
            <a:r>
              <a:rPr lang="en-US" dirty="0">
                <a:latin typeface="Franklin Gothic Medium Cond" panose="020B0606030402020204" pitchFamily="34" charset="0"/>
              </a:rPr>
              <a:t>/</a:t>
            </a:r>
            <a:r>
              <a:rPr lang="en-US" dirty="0" err="1">
                <a:latin typeface="Franklin Gothic Medium Cond" panose="020B0606030402020204" pitchFamily="34" charset="0"/>
              </a:rPr>
              <a:t>yr</a:t>
            </a:r>
            <a:r>
              <a:rPr lang="en-US" dirty="0">
                <a:latin typeface="Franklin Gothic Medium Cond" panose="020B0606030402020204" pitchFamily="34" charset="0"/>
              </a:rPr>
              <a:t>)</a:t>
            </a:r>
          </a:p>
          <a:p>
            <a:pPr>
              <a:lnSpc>
                <a:spcPct val="100000"/>
              </a:lnSpc>
              <a:spcAft>
                <a:spcPts val="600"/>
              </a:spcAft>
            </a:pPr>
            <a:r>
              <a:rPr lang="en-US" dirty="0">
                <a:latin typeface="Franklin Gothic Medium Cond" panose="020B0606030402020204" pitchFamily="34" charset="0"/>
              </a:rPr>
              <a:t>Wildfire season growing in length &amp; severity</a:t>
            </a:r>
          </a:p>
          <a:p>
            <a:pPr>
              <a:lnSpc>
                <a:spcPct val="100000"/>
              </a:lnSpc>
              <a:spcAft>
                <a:spcPts val="600"/>
              </a:spcAft>
            </a:pPr>
            <a:r>
              <a:rPr lang="en-US" dirty="0">
                <a:solidFill>
                  <a:srgbClr val="463A9E"/>
                </a:solidFill>
                <a:latin typeface="Franklin Gothic Medium Cond" panose="020B0606030402020204" pitchFamily="34" charset="0"/>
              </a:rPr>
              <a:t>Hazardous exposures</a:t>
            </a:r>
          </a:p>
          <a:p>
            <a:pPr lvl="1">
              <a:lnSpc>
                <a:spcPct val="100000"/>
              </a:lnSpc>
              <a:spcAft>
                <a:spcPts val="600"/>
              </a:spcAft>
            </a:pPr>
            <a:r>
              <a:rPr lang="en-US" sz="2600" dirty="0">
                <a:solidFill>
                  <a:srgbClr val="000000"/>
                </a:solidFill>
                <a:latin typeface="Franklin Gothic Medium Cond" panose="020B0606030402020204" pitchFamily="34" charset="0"/>
              </a:rPr>
              <a:t>Hundreds of combustion byproducts</a:t>
            </a:r>
          </a:p>
          <a:p>
            <a:pPr lvl="2">
              <a:lnSpc>
                <a:spcPct val="100000"/>
              </a:lnSpc>
              <a:spcAft>
                <a:spcPts val="600"/>
              </a:spcAft>
            </a:pPr>
            <a:r>
              <a:rPr lang="en-US" sz="2400" dirty="0">
                <a:solidFill>
                  <a:srgbClr val="AE1D43"/>
                </a:solidFill>
                <a:latin typeface="Franklin Gothic Medium Cond" panose="020B0606030402020204" pitchFamily="34" charset="0"/>
              </a:rPr>
              <a:t>Dozens are recognized carcinogens</a:t>
            </a:r>
          </a:p>
          <a:p>
            <a:pPr lvl="1">
              <a:lnSpc>
                <a:spcPct val="100000"/>
              </a:lnSpc>
              <a:spcAft>
                <a:spcPts val="600"/>
              </a:spcAft>
            </a:pPr>
            <a:r>
              <a:rPr lang="en-US" sz="2600" dirty="0">
                <a:solidFill>
                  <a:srgbClr val="000000"/>
                </a:solidFill>
                <a:latin typeface="Franklin Gothic Medium Cond" panose="020B0606030402020204" pitchFamily="34" charset="0"/>
              </a:rPr>
              <a:t>PFAS, flame retardants, shift work</a:t>
            </a:r>
          </a:p>
        </p:txBody>
      </p:sp>
      <p:sp>
        <p:nvSpPr>
          <p:cNvPr id="4" name="TextBox 3">
            <a:extLst>
              <a:ext uri="{FF2B5EF4-FFF2-40B4-BE49-F238E27FC236}">
                <a16:creationId xmlns:a16="http://schemas.microsoft.com/office/drawing/2014/main" id="{1D1BCFA5-E219-498E-A4E7-B20AB8F42F56}"/>
              </a:ext>
            </a:extLst>
          </p:cNvPr>
          <p:cNvSpPr txBox="1"/>
          <p:nvPr/>
        </p:nvSpPr>
        <p:spPr>
          <a:xfrm>
            <a:off x="0" y="6550223"/>
            <a:ext cx="965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NPFA - http://www.nfpa.org/research/reports-and-statistics/fires-in-the-us; Kales et al. 2007; </a:t>
            </a:r>
            <a:r>
              <a:rPr kumimoji="0" lang="en-US" sz="1400" b="0" i="0" u="none" strike="noStrike" kern="1200" cap="none" spc="0" normalizeH="0" baseline="0" noProof="0" dirty="0" err="1">
                <a:ln>
                  <a:noFill/>
                </a:ln>
                <a:solidFill>
                  <a:prstClr val="black"/>
                </a:solidFill>
                <a:effectLst/>
                <a:uLnTx/>
                <a:uFillTx/>
                <a:latin typeface="Franklin Gothic Medium Cond" panose="020B0606030402020204" pitchFamily="34" charset="0"/>
                <a:ea typeface="+mn-ea"/>
                <a:cs typeface="+mn-cs"/>
              </a:rPr>
              <a:t>Guidotti</a:t>
            </a:r>
            <a:r>
              <a:rPr kumimoji="0" lang="en-US" sz="14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 2014 AOHC ; IARC Monographs (2020)</a:t>
            </a:r>
          </a:p>
        </p:txBody>
      </p:sp>
      <p:sp>
        <p:nvSpPr>
          <p:cNvPr id="8" name="Title 1">
            <a:extLst>
              <a:ext uri="{FF2B5EF4-FFF2-40B4-BE49-F238E27FC236}">
                <a16:creationId xmlns:a16="http://schemas.microsoft.com/office/drawing/2014/main" id="{A2643FD5-0B4F-4494-8DFB-265A91B63FA9}"/>
              </a:ext>
            </a:extLst>
          </p:cNvPr>
          <p:cNvSpPr txBox="1">
            <a:spLocks/>
          </p:cNvSpPr>
          <p:nvPr/>
        </p:nvSpPr>
        <p:spPr>
          <a:xfrm>
            <a:off x="402335" y="365125"/>
            <a:ext cx="11588382" cy="1325563"/>
          </a:xfrm>
          <a:prstGeom prst="rect">
            <a:avLst/>
          </a:prstGeom>
        </p:spPr>
        <p:txBody>
          <a:bodyPr vert="horz" lIns="91440" tIns="45720" rIns="91440" bIns="45720" rtlCol="0" anchor="ctr">
            <a:normAutofit/>
          </a:bodyPr>
          <a:lstStyle>
            <a:lvl1pPr algn="l" defTabSz="914400" rtl="0" eaLnBrk="1" fontAlgn="base" latinLnBrk="0" hangingPunct="1">
              <a:lnSpc>
                <a:spcPct val="90000"/>
              </a:lnSpc>
              <a:spcBef>
                <a:spcPct val="0"/>
              </a:spcBef>
              <a:spcAft>
                <a:spcPct val="0"/>
              </a:spcAft>
              <a:buNone/>
              <a:defRPr sz="4400"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r>
              <a:rPr lang="en-US" sz="3600" dirty="0">
                <a:solidFill>
                  <a:srgbClr val="000000"/>
                </a:solidFill>
                <a:latin typeface="Franklin Gothic Medium Cond" panose="020B0606030402020204" pitchFamily="34" charset="0"/>
              </a:rPr>
              <a:t>Over </a:t>
            </a:r>
            <a:r>
              <a:rPr lang="en-US" sz="3600" dirty="0">
                <a:solidFill>
                  <a:srgbClr val="463A9E"/>
                </a:solidFill>
                <a:latin typeface="Franklin Gothic Medium Cond" panose="020B0606030402020204" pitchFamily="34" charset="0"/>
              </a:rPr>
              <a:t>1.1 million firefighters </a:t>
            </a:r>
            <a:r>
              <a:rPr lang="en-US" sz="3600" dirty="0">
                <a:solidFill>
                  <a:srgbClr val="000000"/>
                </a:solidFill>
                <a:latin typeface="Franklin Gothic Medium Cond" panose="020B0606030402020204" pitchFamily="34" charset="0"/>
              </a:rPr>
              <a:t>protect our communities &amp; environment</a:t>
            </a:r>
            <a:endParaRPr lang="en-US" sz="3200" dirty="0">
              <a:solidFill>
                <a:srgbClr val="AE1D43"/>
              </a:solidFill>
              <a:latin typeface="Franklin Gothic Medium Cond" panose="020B0606030402020204" pitchFamily="34" charset="0"/>
              <a:cs typeface="Calibri" panose="020F0502020204030204" pitchFamily="34" charset="0"/>
            </a:endParaRPr>
          </a:p>
        </p:txBody>
      </p:sp>
    </p:spTree>
    <p:extLst>
      <p:ext uri="{BB962C8B-B14F-4D97-AF65-F5344CB8AC3E}">
        <p14:creationId xmlns:p14="http://schemas.microsoft.com/office/powerpoint/2010/main" val="83935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44D5A9-5E84-2D74-2634-0E3779354B39}"/>
              </a:ext>
            </a:extLst>
          </p:cNvPr>
          <p:cNvSpPr>
            <a:spLocks noGrp="1"/>
          </p:cNvSpPr>
          <p:nvPr>
            <p:ph type="title"/>
          </p:nvPr>
        </p:nvSpPr>
        <p:spPr/>
        <p:txBody>
          <a:bodyPr/>
          <a:lstStyle/>
          <a:p>
            <a:r>
              <a:rPr lang="en-US" dirty="0"/>
              <a:t>Wildfires</a:t>
            </a:r>
          </a:p>
        </p:txBody>
      </p:sp>
      <p:sp>
        <p:nvSpPr>
          <p:cNvPr id="3" name="Text Placeholder 2">
            <a:extLst>
              <a:ext uri="{FF2B5EF4-FFF2-40B4-BE49-F238E27FC236}">
                <a16:creationId xmlns:a16="http://schemas.microsoft.com/office/drawing/2014/main" id="{FD306908-A71E-E705-B9BE-CFB9216BBAC6}"/>
              </a:ext>
            </a:extLst>
          </p:cNvPr>
          <p:cNvSpPr>
            <a:spLocks noGrp="1"/>
          </p:cNvSpPr>
          <p:nvPr>
            <p:ph sz="half" idx="1"/>
          </p:nvPr>
        </p:nvSpPr>
        <p:spPr/>
        <p:txBody>
          <a:bodyPr vert="horz" lIns="91440" tIns="45720" rIns="91440" bIns="45720" rtlCol="0">
            <a:normAutofit fontScale="92500" lnSpcReduction="20000"/>
          </a:bodyPr>
          <a:lstStyle/>
          <a:p>
            <a:pPr algn="ctr"/>
            <a:r>
              <a:rPr lang="en-US" sz="3200" dirty="0">
                <a:solidFill>
                  <a:srgbClr val="FFFFFF"/>
                </a:solidFill>
              </a:rPr>
              <a:t>Biomonitoring of Wildfire Responders</a:t>
            </a:r>
          </a:p>
        </p:txBody>
      </p:sp>
      <p:sp>
        <p:nvSpPr>
          <p:cNvPr id="6" name="Content Placeholder 5">
            <a:extLst>
              <a:ext uri="{FF2B5EF4-FFF2-40B4-BE49-F238E27FC236}">
                <a16:creationId xmlns:a16="http://schemas.microsoft.com/office/drawing/2014/main" id="{01BF4BE7-47CB-C2D6-CDA0-B3AF4D3BA62C}"/>
              </a:ext>
            </a:extLst>
          </p:cNvPr>
          <p:cNvSpPr>
            <a:spLocks noGrp="1"/>
          </p:cNvSpPr>
          <p:nvPr>
            <p:ph sz="half" idx="2"/>
          </p:nvPr>
        </p:nvSpPr>
        <p:spPr/>
        <p:txBody>
          <a:bodyPr>
            <a:normAutofit fontScale="92500" lnSpcReduction="20000"/>
          </a:bodyPr>
          <a:lstStyle/>
          <a:p>
            <a:r>
              <a:rPr lang="en-US" dirty="0"/>
              <a:t>National trend in wildfire since 1998 show that each wildfire is burning more land.</a:t>
            </a:r>
          </a:p>
          <a:p>
            <a:r>
              <a:rPr lang="en-US" dirty="0"/>
              <a:t>In 2017 alone, over 10 million acres of land were ravaged by wildfires.</a:t>
            </a:r>
          </a:p>
          <a:p>
            <a:r>
              <a:rPr lang="en-US" dirty="0"/>
              <a:t>When wildfires extend into residential areas remnants of burned structures may contain many contaminants in the smoke and ash left behind</a:t>
            </a:r>
          </a:p>
          <a:p>
            <a:r>
              <a:rPr lang="en-US" dirty="0"/>
              <a:t>Wildland firefighters and debris cleanup crews may be exposed to those contaminants.</a:t>
            </a:r>
          </a:p>
        </p:txBody>
      </p:sp>
      <p:sp>
        <p:nvSpPr>
          <p:cNvPr id="4" name="TextBox 3">
            <a:extLst>
              <a:ext uri="{FF2B5EF4-FFF2-40B4-BE49-F238E27FC236}">
                <a16:creationId xmlns:a16="http://schemas.microsoft.com/office/drawing/2014/main" id="{A93A5692-B1D4-CE1A-FDB7-F3D43447CB0A}"/>
              </a:ext>
            </a:extLst>
          </p:cNvPr>
          <p:cNvSpPr txBox="1"/>
          <p:nvPr/>
        </p:nvSpPr>
        <p:spPr>
          <a:xfrm>
            <a:off x="236963" y="5339585"/>
            <a:ext cx="6094140" cy="1061829"/>
          </a:xfrm>
          <a:prstGeom prst="rect">
            <a:avLst/>
          </a:prstGeom>
          <a:noFill/>
        </p:spPr>
        <p:txBody>
          <a:bodyPr wrap="square">
            <a:spAutoFit/>
          </a:bodyPr>
          <a:lstStyle/>
          <a:p>
            <a:r>
              <a:rPr lang="en-US" sz="1050" dirty="0"/>
              <a:t>Resources:</a:t>
            </a:r>
          </a:p>
          <a:p>
            <a:r>
              <a:rPr lang="en-US" sz="1050" dirty="0"/>
              <a:t>NIFC [2017]. National report of wildland fires and acres burned by state 2017. Boise, ID: National Interagency Fire Center, https://www.predictiveservices.nifc.gov/intelligence/2017_statssumm/fires_acres17.pdf. NIFC [2018]. National report of wildland fires and acres burned by state 2018. Boise, ID: National Interagency Fire Center, </a:t>
            </a:r>
            <a:r>
              <a:rPr lang="en-US" sz="1050" dirty="0">
                <a:hlinkClick r:id="rId2"/>
              </a:rPr>
              <a:t>https://www.predictiveservices.nifc.gov/intelligence/2018_statssumm/fires_acres18.pdf</a:t>
            </a:r>
            <a:r>
              <a:rPr lang="en-US" sz="1050" dirty="0"/>
              <a:t>.</a:t>
            </a:r>
          </a:p>
          <a:p>
            <a:endParaRPr lang="en-US" sz="1050" dirty="0"/>
          </a:p>
        </p:txBody>
      </p:sp>
      <p:grpSp>
        <p:nvGrpSpPr>
          <p:cNvPr id="2" name="Group 1">
            <a:extLst>
              <a:ext uri="{FF2B5EF4-FFF2-40B4-BE49-F238E27FC236}">
                <a16:creationId xmlns:a16="http://schemas.microsoft.com/office/drawing/2014/main" id="{63CD3BFA-6EBB-D4FA-B60A-1CA3AD886BF8}"/>
              </a:ext>
            </a:extLst>
          </p:cNvPr>
          <p:cNvGrpSpPr/>
          <p:nvPr/>
        </p:nvGrpSpPr>
        <p:grpSpPr>
          <a:xfrm>
            <a:off x="409465" y="1572589"/>
            <a:ext cx="4970609" cy="3488103"/>
            <a:chOff x="3375949" y="1843268"/>
            <a:chExt cx="5461367" cy="4057592"/>
          </a:xfrm>
        </p:grpSpPr>
        <p:grpSp>
          <p:nvGrpSpPr>
            <p:cNvPr id="7" name="Group 6">
              <a:extLst>
                <a:ext uri="{FF2B5EF4-FFF2-40B4-BE49-F238E27FC236}">
                  <a16:creationId xmlns:a16="http://schemas.microsoft.com/office/drawing/2014/main" id="{D9167E37-B9AB-D7D3-DEC8-5C5ACD0027B4}"/>
                </a:ext>
              </a:extLst>
            </p:cNvPr>
            <p:cNvGrpSpPr/>
            <p:nvPr/>
          </p:nvGrpSpPr>
          <p:grpSpPr>
            <a:xfrm>
              <a:off x="3375949" y="1843268"/>
              <a:ext cx="5461367" cy="3432559"/>
              <a:chOff x="3375949" y="1843268"/>
              <a:chExt cx="5461367" cy="3432559"/>
            </a:xfrm>
          </p:grpSpPr>
          <p:pic>
            <p:nvPicPr>
              <p:cNvPr id="12" name="Picture 11">
                <a:extLst>
                  <a:ext uri="{FF2B5EF4-FFF2-40B4-BE49-F238E27FC236}">
                    <a16:creationId xmlns:a16="http://schemas.microsoft.com/office/drawing/2014/main" id="{5E81A710-84DD-6938-FF13-E8DDB27A0655}"/>
                  </a:ext>
                </a:extLst>
              </p:cNvPr>
              <p:cNvPicPr>
                <a:picLocks noChangeAspect="1"/>
              </p:cNvPicPr>
              <p:nvPr/>
            </p:nvPicPr>
            <p:blipFill>
              <a:blip r:embed="rId3"/>
              <a:stretch>
                <a:fillRect/>
              </a:stretch>
            </p:blipFill>
            <p:spPr>
              <a:xfrm>
                <a:off x="3375949" y="1843268"/>
                <a:ext cx="5440101" cy="3171463"/>
              </a:xfrm>
              <a:prstGeom prst="rect">
                <a:avLst/>
              </a:prstGeom>
            </p:spPr>
          </p:pic>
          <p:pic>
            <p:nvPicPr>
              <p:cNvPr id="13" name="Picture 12">
                <a:extLst>
                  <a:ext uri="{FF2B5EF4-FFF2-40B4-BE49-F238E27FC236}">
                    <a16:creationId xmlns:a16="http://schemas.microsoft.com/office/drawing/2014/main" id="{A9CD2EE0-1A8A-63C5-CF4A-DA45755AF6AE}"/>
                  </a:ext>
                </a:extLst>
              </p:cNvPr>
              <p:cNvPicPr>
                <a:picLocks noChangeAspect="1"/>
              </p:cNvPicPr>
              <p:nvPr/>
            </p:nvPicPr>
            <p:blipFill>
              <a:blip r:embed="rId4"/>
              <a:stretch>
                <a:fillRect/>
              </a:stretch>
            </p:blipFill>
            <p:spPr>
              <a:xfrm>
                <a:off x="3999098" y="4650794"/>
                <a:ext cx="4838218" cy="625033"/>
              </a:xfrm>
              <a:prstGeom prst="rect">
                <a:avLst/>
              </a:prstGeom>
            </p:spPr>
          </p:pic>
        </p:grpSp>
        <p:sp>
          <p:nvSpPr>
            <p:cNvPr id="10" name="Arrow: Up 9">
              <a:extLst>
                <a:ext uri="{FF2B5EF4-FFF2-40B4-BE49-F238E27FC236}">
                  <a16:creationId xmlns:a16="http://schemas.microsoft.com/office/drawing/2014/main" id="{90019F4D-EB45-993A-E8F0-D12C370F7F2A}"/>
                </a:ext>
              </a:extLst>
            </p:cNvPr>
            <p:cNvSpPr/>
            <p:nvPr/>
          </p:nvSpPr>
          <p:spPr>
            <a:xfrm>
              <a:off x="4125432" y="5275827"/>
              <a:ext cx="361507" cy="6250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5FEF1BEB-21D6-99CE-F7CA-A0209D937591}"/>
                </a:ext>
              </a:extLst>
            </p:cNvPr>
            <p:cNvSpPr/>
            <p:nvPr/>
          </p:nvSpPr>
          <p:spPr>
            <a:xfrm>
              <a:off x="8475809" y="5275827"/>
              <a:ext cx="361507" cy="6250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AAE625E-4167-D4E4-9D5B-DD5BE1F0C5B7}"/>
              </a:ext>
            </a:extLst>
          </p:cNvPr>
          <p:cNvSpPr txBox="1"/>
          <p:nvPr/>
        </p:nvSpPr>
        <p:spPr>
          <a:xfrm>
            <a:off x="236963" y="6153955"/>
            <a:ext cx="65426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t>National Academy of Sciences, 2021: </a:t>
            </a:r>
            <a:r>
              <a:rPr lang="en-US" sz="1050" dirty="0">
                <a:ea typeface="+mn-lt"/>
                <a:cs typeface="+mn-lt"/>
                <a:hlinkClick r:id="rId5"/>
              </a:rPr>
              <a:t>https://www.pnas.org/doi/10.1073/pnas.2011048118</a:t>
            </a:r>
            <a:r>
              <a:rPr lang="en-US" sz="1050" dirty="0">
                <a:ea typeface="+mn-lt"/>
                <a:cs typeface="+mn-lt"/>
              </a:rPr>
              <a:t> </a:t>
            </a:r>
          </a:p>
        </p:txBody>
      </p:sp>
    </p:spTree>
    <p:extLst>
      <p:ext uri="{BB962C8B-B14F-4D97-AF65-F5344CB8AC3E}">
        <p14:creationId xmlns:p14="http://schemas.microsoft.com/office/powerpoint/2010/main" val="3498249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4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A5EC355A-0C5D-061D-85CA-74C6F9B51B22}"/>
              </a:ext>
            </a:extLst>
          </p:cNvPr>
          <p:cNvPicPr>
            <a:picLocks noChangeAspect="1"/>
          </p:cNvPicPr>
          <p:nvPr/>
        </p:nvPicPr>
        <p:blipFill>
          <a:blip r:embed="rId2"/>
          <a:stretch>
            <a:fillRect/>
          </a:stretch>
        </p:blipFill>
        <p:spPr>
          <a:xfrm>
            <a:off x="1143943" y="643467"/>
            <a:ext cx="9904114" cy="5571066"/>
          </a:xfrm>
          <a:prstGeom prst="rect">
            <a:avLst/>
          </a:prstGeom>
        </p:spPr>
      </p:pic>
    </p:spTree>
    <p:extLst>
      <p:ext uri="{BB962C8B-B14F-4D97-AF65-F5344CB8AC3E}">
        <p14:creationId xmlns:p14="http://schemas.microsoft.com/office/powerpoint/2010/main" val="4107808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87B9-ECEA-4C1A-84A4-F246E8AC6828}"/>
              </a:ext>
            </a:extLst>
          </p:cNvPr>
          <p:cNvSpPr>
            <a:spLocks noGrp="1"/>
          </p:cNvSpPr>
          <p:nvPr>
            <p:ph type="title"/>
          </p:nvPr>
        </p:nvSpPr>
        <p:spPr>
          <a:xfrm>
            <a:off x="838200" y="127033"/>
            <a:ext cx="10515600" cy="1325563"/>
          </a:xfrm>
        </p:spPr>
        <p:txBody>
          <a:bodyPr/>
          <a:lstStyle/>
          <a:p>
            <a:r>
              <a:rPr lang="en-US" dirty="0">
                <a:solidFill>
                  <a:srgbClr val="AE1D43"/>
                </a:solidFill>
                <a:latin typeface="Franklin Gothic Medium Cond" panose="020B0606030402020204" pitchFamily="34" charset="0"/>
              </a:rPr>
              <a:t>National Firefighter Registry (NFR)</a:t>
            </a:r>
          </a:p>
        </p:txBody>
      </p:sp>
      <p:pic>
        <p:nvPicPr>
          <p:cNvPr id="11" name="Picture 10" descr="Text&#10;&#10;Description automatically generated">
            <a:extLst>
              <a:ext uri="{FF2B5EF4-FFF2-40B4-BE49-F238E27FC236}">
                <a16:creationId xmlns:a16="http://schemas.microsoft.com/office/drawing/2014/main" id="{F50B2892-983E-4244-8C30-81F6B311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751" y="1629742"/>
            <a:ext cx="4032249" cy="1814512"/>
          </a:xfrm>
          <a:prstGeom prst="rect">
            <a:avLst/>
          </a:prstGeom>
        </p:spPr>
      </p:pic>
      <p:sp>
        <p:nvSpPr>
          <p:cNvPr id="5" name="Content Placeholder 4">
            <a:extLst>
              <a:ext uri="{FF2B5EF4-FFF2-40B4-BE49-F238E27FC236}">
                <a16:creationId xmlns:a16="http://schemas.microsoft.com/office/drawing/2014/main" id="{13513280-EF33-4494-862B-9A0C992F1199}"/>
              </a:ext>
            </a:extLst>
          </p:cNvPr>
          <p:cNvSpPr>
            <a:spLocks noGrp="1"/>
          </p:cNvSpPr>
          <p:nvPr>
            <p:ph idx="1"/>
          </p:nvPr>
        </p:nvSpPr>
        <p:spPr>
          <a:xfrm>
            <a:off x="838200" y="3702206"/>
            <a:ext cx="11064240" cy="2884488"/>
          </a:xfrm>
        </p:spPr>
        <p:txBody>
          <a:bodyPr>
            <a:normAutofit fontScale="77500" lnSpcReduction="20000"/>
          </a:bodyPr>
          <a:lstStyle/>
          <a:p>
            <a:pPr marL="0" indent="0">
              <a:lnSpc>
                <a:spcPct val="100000"/>
              </a:lnSpc>
              <a:spcBef>
                <a:spcPts val="0"/>
              </a:spcBef>
              <a:buNone/>
            </a:pPr>
            <a:r>
              <a:rPr lang="en-US" sz="3100" dirty="0">
                <a:solidFill>
                  <a:srgbClr val="463A9E"/>
                </a:solidFill>
                <a:latin typeface="Franklin Gothic Medium Cond" panose="020B0606030402020204" pitchFamily="34" charset="0"/>
              </a:rPr>
              <a:t>Components:</a:t>
            </a:r>
          </a:p>
          <a:p>
            <a:pPr marL="914400" lvl="1" indent="-457200">
              <a:lnSpc>
                <a:spcPct val="100000"/>
              </a:lnSpc>
              <a:spcBef>
                <a:spcPts val="1200"/>
              </a:spcBef>
              <a:buFont typeface="Arial" panose="020B0604020202020204" pitchFamily="34" charset="0"/>
              <a:buAutoNum type="arabicPeriod"/>
            </a:pPr>
            <a:r>
              <a:rPr lang="en-US" sz="2900" dirty="0">
                <a:solidFill>
                  <a:srgbClr val="AE1D43"/>
                </a:solidFill>
                <a:latin typeface="Franklin Gothic Medium Cond" panose="020B0606030402020204" pitchFamily="34" charset="0"/>
              </a:rPr>
              <a:t>Collect self-reported information </a:t>
            </a:r>
            <a:r>
              <a:rPr lang="en-US" sz="2900" dirty="0">
                <a:solidFill>
                  <a:srgbClr val="000000"/>
                </a:solidFill>
                <a:latin typeface="Franklin Gothic Medium Cond" panose="020B0606030402020204" pitchFamily="34" charset="0"/>
              </a:rPr>
              <a:t>on workplace &amp; personal characteristics through </a:t>
            </a:r>
            <a:r>
              <a:rPr lang="en-US" sz="2900" b="1" u="sng" dirty="0">
                <a:solidFill>
                  <a:srgbClr val="000000"/>
                </a:solidFill>
                <a:latin typeface="Franklin Gothic Medium Cond" panose="020B0606030402020204" pitchFamily="34" charset="0"/>
              </a:rPr>
              <a:t>online portal </a:t>
            </a:r>
          </a:p>
          <a:p>
            <a:pPr marL="914400" lvl="1" indent="-457200">
              <a:lnSpc>
                <a:spcPct val="100000"/>
              </a:lnSpc>
              <a:spcBef>
                <a:spcPts val="1200"/>
              </a:spcBef>
              <a:buAutoNum type="arabicPeriod"/>
            </a:pPr>
            <a:r>
              <a:rPr lang="en-US" sz="2900" dirty="0">
                <a:solidFill>
                  <a:srgbClr val="AE1D43"/>
                </a:solidFill>
                <a:latin typeface="Franklin Gothic Medium Cond" panose="020B0606030402020204" pitchFamily="34" charset="0"/>
              </a:rPr>
              <a:t>Obtain records from fire departments or agencies </a:t>
            </a:r>
            <a:r>
              <a:rPr lang="en-US" sz="2900" dirty="0">
                <a:solidFill>
                  <a:srgbClr val="000000"/>
                </a:solidFill>
                <a:latin typeface="Franklin Gothic Medium Cond" panose="020B0606030402020204" pitchFamily="34" charset="0"/>
              </a:rPr>
              <a:t>to track trends and patterns of exposure</a:t>
            </a:r>
            <a:endParaRPr lang="en-US" sz="2900" dirty="0">
              <a:solidFill>
                <a:srgbClr val="463A9E"/>
              </a:solidFill>
              <a:latin typeface="Franklin Gothic Medium Cond" panose="020B0606030402020204" pitchFamily="34" charset="0"/>
            </a:endParaRPr>
          </a:p>
          <a:p>
            <a:pPr marL="914400" lvl="1" indent="-457200">
              <a:lnSpc>
                <a:spcPct val="100000"/>
              </a:lnSpc>
              <a:spcBef>
                <a:spcPts val="1200"/>
              </a:spcBef>
              <a:buFont typeface="Arial" panose="020B0604020202020204" pitchFamily="34" charset="0"/>
              <a:buAutoNum type="arabicPeriod"/>
            </a:pPr>
            <a:r>
              <a:rPr lang="en-US" sz="2900" dirty="0">
                <a:solidFill>
                  <a:srgbClr val="AE1D43"/>
                </a:solidFill>
                <a:latin typeface="Franklin Gothic Medium Cond" panose="020B0606030402020204" pitchFamily="34" charset="0"/>
              </a:rPr>
              <a:t>Link with health information databases</a:t>
            </a:r>
            <a:r>
              <a:rPr lang="en-US" sz="2900" dirty="0">
                <a:solidFill>
                  <a:srgbClr val="463A9E"/>
                </a:solidFill>
                <a:latin typeface="Franklin Gothic Medium Cond" panose="020B0606030402020204" pitchFamily="34" charset="0"/>
              </a:rPr>
              <a:t> </a:t>
            </a:r>
            <a:r>
              <a:rPr lang="en-US" sz="2900" dirty="0">
                <a:solidFill>
                  <a:srgbClr val="000000"/>
                </a:solidFill>
                <a:latin typeface="Franklin Gothic Medium Cond" panose="020B0606030402020204" pitchFamily="34" charset="0"/>
              </a:rPr>
              <a:t>including population-based cancer registries and the National Death Index to detect cancers and deaths</a:t>
            </a:r>
          </a:p>
          <a:p>
            <a:pPr marL="914400" lvl="1" indent="-457200">
              <a:lnSpc>
                <a:spcPct val="100000"/>
              </a:lnSpc>
              <a:spcBef>
                <a:spcPts val="1200"/>
              </a:spcBef>
              <a:buFont typeface="Arial" panose="020B0604020202020204" pitchFamily="34" charset="0"/>
              <a:buAutoNum type="arabicPeriod"/>
            </a:pPr>
            <a:r>
              <a:rPr lang="en-US" sz="2900" dirty="0">
                <a:solidFill>
                  <a:srgbClr val="AE1D43"/>
                </a:solidFill>
                <a:latin typeface="Franklin Gothic Medium Cond" panose="020B0606030402020204" pitchFamily="34" charset="0"/>
              </a:rPr>
              <a:t>Make de-identified data available </a:t>
            </a:r>
            <a:r>
              <a:rPr lang="en-US" sz="2900" dirty="0">
                <a:solidFill>
                  <a:srgbClr val="000000"/>
                </a:solidFill>
                <a:latin typeface="Franklin Gothic Medium Cond" panose="020B0606030402020204" pitchFamily="34" charset="0"/>
              </a:rPr>
              <a:t>for external researchers</a:t>
            </a:r>
            <a:endParaRPr lang="en-US" sz="2900" dirty="0">
              <a:solidFill>
                <a:srgbClr val="463A9E"/>
              </a:solidFill>
              <a:latin typeface="Franklin Gothic Medium Cond" panose="020B0606030402020204" pitchFamily="34" charset="0"/>
            </a:endParaRPr>
          </a:p>
          <a:p>
            <a:pPr marL="457200" indent="-457200">
              <a:lnSpc>
                <a:spcPct val="100000"/>
              </a:lnSpc>
              <a:spcBef>
                <a:spcPts val="0"/>
              </a:spcBef>
              <a:buAutoNum type="arabicPeriod"/>
            </a:pPr>
            <a:endParaRPr lang="en-US" sz="2200" dirty="0">
              <a:solidFill>
                <a:srgbClr val="000000"/>
              </a:solidFill>
              <a:latin typeface="Franklin Gothic Medium Cond" panose="020B0606030402020204" pitchFamily="34" charset="0"/>
            </a:endParaRPr>
          </a:p>
          <a:p>
            <a:pPr marL="0" indent="0">
              <a:lnSpc>
                <a:spcPct val="100000"/>
              </a:lnSpc>
              <a:spcBef>
                <a:spcPts val="0"/>
              </a:spcBef>
              <a:buNone/>
            </a:pPr>
            <a:endParaRPr lang="en-US" sz="2200" dirty="0">
              <a:solidFill>
                <a:srgbClr val="000000"/>
              </a:solidFill>
              <a:latin typeface="Franklin Gothic Medium Cond" panose="020B0606030402020204" pitchFamily="34" charset="0"/>
            </a:endParaRPr>
          </a:p>
          <a:p>
            <a:pPr marL="0" indent="0">
              <a:lnSpc>
                <a:spcPct val="100000"/>
              </a:lnSpc>
              <a:spcBef>
                <a:spcPts val="0"/>
              </a:spcBef>
              <a:buNone/>
            </a:pPr>
            <a:endParaRPr lang="en-US" sz="2200" dirty="0">
              <a:solidFill>
                <a:srgbClr val="463A9E"/>
              </a:solidFill>
              <a:latin typeface="Franklin Gothic Medium Cond" panose="020B0606030402020204" pitchFamily="34" charset="0"/>
            </a:endParaRPr>
          </a:p>
          <a:p>
            <a:pPr marL="0" indent="0">
              <a:lnSpc>
                <a:spcPct val="100000"/>
              </a:lnSpc>
              <a:spcBef>
                <a:spcPts val="0"/>
              </a:spcBef>
              <a:buNone/>
            </a:pPr>
            <a:endParaRPr lang="en-US" sz="2200" dirty="0">
              <a:solidFill>
                <a:srgbClr val="463A9E"/>
              </a:solidFill>
              <a:latin typeface="Franklin Gothic Medium Cond" panose="020B0606030402020204" pitchFamily="34" charset="0"/>
            </a:endParaRPr>
          </a:p>
        </p:txBody>
      </p:sp>
      <p:sp>
        <p:nvSpPr>
          <p:cNvPr id="9" name="Content Placeholder 4">
            <a:extLst>
              <a:ext uri="{FF2B5EF4-FFF2-40B4-BE49-F238E27FC236}">
                <a16:creationId xmlns:a16="http://schemas.microsoft.com/office/drawing/2014/main" id="{8EB22B69-8A32-48F3-BF47-91DE11BBB070}"/>
              </a:ext>
            </a:extLst>
          </p:cNvPr>
          <p:cNvSpPr txBox="1">
            <a:spLocks/>
          </p:cNvSpPr>
          <p:nvPr/>
        </p:nvSpPr>
        <p:spPr>
          <a:xfrm>
            <a:off x="838200" y="1239614"/>
            <a:ext cx="7524750" cy="2404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solidFill>
                  <a:srgbClr val="463A9E"/>
                </a:solidFill>
                <a:latin typeface="Franklin Gothic Medium Cond" panose="020B0606030402020204" pitchFamily="34" charset="0"/>
              </a:rPr>
              <a:t>Mission: </a:t>
            </a:r>
            <a:r>
              <a:rPr lang="en-US" sz="2400" dirty="0">
                <a:latin typeface="Franklin Gothic Medium Cond" panose="020B0606030402020204" pitchFamily="34" charset="0"/>
              </a:rPr>
              <a:t>To generate detailed knowledge about cancer in the fire service through a voluntary registry that reflects our nation’s diverse firefighters. </a:t>
            </a:r>
          </a:p>
          <a:p>
            <a:pPr marL="0" indent="0">
              <a:lnSpc>
                <a:spcPct val="100000"/>
              </a:lnSpc>
              <a:spcBef>
                <a:spcPts val="0"/>
              </a:spcBef>
              <a:buFont typeface="Arial" panose="020B0604020202020204" pitchFamily="34" charset="0"/>
              <a:buNone/>
            </a:pPr>
            <a:endParaRPr lang="en-US" sz="2400" dirty="0">
              <a:latin typeface="Franklin Gothic Medium Cond" panose="020B0606030402020204" pitchFamily="34" charset="0"/>
            </a:endParaRPr>
          </a:p>
          <a:p>
            <a:pPr marL="0" indent="0">
              <a:lnSpc>
                <a:spcPct val="100000"/>
              </a:lnSpc>
              <a:spcBef>
                <a:spcPts val="0"/>
              </a:spcBef>
              <a:buFont typeface="Arial" panose="020B0604020202020204" pitchFamily="34" charset="0"/>
              <a:buNone/>
            </a:pPr>
            <a:r>
              <a:rPr lang="en-US" sz="2400" dirty="0">
                <a:solidFill>
                  <a:srgbClr val="463A9E"/>
                </a:solidFill>
                <a:latin typeface="Franklin Gothic Medium Cond" panose="020B0606030402020204" pitchFamily="34" charset="0"/>
              </a:rPr>
              <a:t>Vision: </a:t>
            </a:r>
            <a:r>
              <a:rPr lang="en-US" sz="2400" dirty="0">
                <a:latin typeface="Franklin Gothic Medium Cond" panose="020B0606030402020204" pitchFamily="34" charset="0"/>
              </a:rPr>
              <a:t>To equip the fire service and public health communities with the knowledge they need to reduce cancer in firefighters.</a:t>
            </a:r>
          </a:p>
        </p:txBody>
      </p:sp>
    </p:spTree>
    <p:extLst>
      <p:ext uri="{BB962C8B-B14F-4D97-AF65-F5344CB8AC3E}">
        <p14:creationId xmlns:p14="http://schemas.microsoft.com/office/powerpoint/2010/main" val="1610388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33C1A-0AC0-4E6E-755A-37B581DC0901}"/>
              </a:ext>
            </a:extLst>
          </p:cNvPr>
          <p:cNvPicPr>
            <a:picLocks noChangeAspect="1"/>
          </p:cNvPicPr>
          <p:nvPr/>
        </p:nvPicPr>
        <p:blipFill>
          <a:blip r:embed="rId2"/>
          <a:stretch>
            <a:fillRect/>
          </a:stretch>
        </p:blipFill>
        <p:spPr>
          <a:xfrm>
            <a:off x="1143942" y="643466"/>
            <a:ext cx="9904116" cy="5571067"/>
          </a:xfrm>
          <a:prstGeom prst="rect">
            <a:avLst/>
          </a:prstGeom>
        </p:spPr>
      </p:pic>
    </p:spTree>
    <p:extLst>
      <p:ext uri="{BB962C8B-B14F-4D97-AF65-F5344CB8AC3E}">
        <p14:creationId xmlns:p14="http://schemas.microsoft.com/office/powerpoint/2010/main" val="3688932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2277</TotalTime>
  <Words>3425</Words>
  <Application>Microsoft Office PowerPoint</Application>
  <PresentationFormat>Widescreen</PresentationFormat>
  <Paragraphs>308</Paragraphs>
  <Slides>25</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Franklin Gothic Demi</vt:lpstr>
      <vt:lpstr>Franklin Gothic Medium Cond</vt:lpstr>
      <vt:lpstr>Myriad Web Pro</vt:lpstr>
      <vt:lpstr>Open Sans</vt:lpstr>
      <vt:lpstr>Wingdings</vt:lpstr>
      <vt:lpstr>Office Theme</vt:lpstr>
      <vt:lpstr>Exposure assessment after wildfire incidents</vt:lpstr>
      <vt:lpstr>NIOSH Health Hazard Evaluation (HHE) Program</vt:lpstr>
      <vt:lpstr>PowerPoint Presentation</vt:lpstr>
      <vt:lpstr>Other materials released during fires</vt:lpstr>
      <vt:lpstr>PowerPoint Presentation</vt:lpstr>
      <vt:lpstr>Wildfires</vt:lpstr>
      <vt:lpstr>PowerPoint Presentation</vt:lpstr>
      <vt:lpstr>National Firefighter Registry (NFR)</vt:lpstr>
      <vt:lpstr>PowerPoint Presentation</vt:lpstr>
      <vt:lpstr>Biomarkers of Exposure</vt:lpstr>
      <vt:lpstr>Fire debris cleanup after the California Wildfires</vt:lpstr>
      <vt:lpstr>NIOSH HHE Request</vt:lpstr>
      <vt:lpstr>NIOSH HHE Request</vt:lpstr>
      <vt:lpstr>Phases of Cleanup </vt:lpstr>
      <vt:lpstr>Background: California Wildfire Debris Cleanup</vt:lpstr>
      <vt:lpstr>Manual Labor Tasks at Cleanup Site</vt:lpstr>
      <vt:lpstr>Personal Protective Equipment</vt:lpstr>
      <vt:lpstr>What did we do?</vt:lpstr>
      <vt:lpstr>What did we find?</vt:lpstr>
      <vt:lpstr>What did we find?</vt:lpstr>
      <vt:lpstr>Observations</vt:lpstr>
      <vt:lpstr>Special Considerations </vt:lpstr>
      <vt:lpstr>Recommendations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NFT</dc:title>
  <dc:creator>Beaucham, Catherine (CDC/NIOSH/DFSE/HETAB)</dc:creator>
  <cp:lastModifiedBy>Beaucham, Catherine (CDC/NIOSH/DFSE/FRB)</cp:lastModifiedBy>
  <cp:revision>17</cp:revision>
  <dcterms:created xsi:type="dcterms:W3CDTF">2024-02-06T16:32:47Z</dcterms:created>
  <dcterms:modified xsi:type="dcterms:W3CDTF">2024-05-13T17:13:19Z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2024-02-06T18:06:55Z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7793717d-6963-4538-a04f-3a02c4fc6fe3</vt:lpwstr>
  </property>
  <property fmtid="{D5CDD505-2E9C-101B-9397-08002B2CF9AE}" pid="8" name="MSIP_Label_8af03ff0-41c5-4c41-b55e-fabb8fae94be_ContentBits">
    <vt:lpwstr>0</vt:lpwstr>
  </property>
</Properties>
</file>